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1.jpg" ContentType="image/png"/>
  <Override PartName="/ppt/media/image32.jpg" ContentType="image/png"/>
  <Override PartName="/ppt/media/image33.jpg" ContentType="image/png"/>
  <Override PartName="/ppt/media/image34.jpg" ContentType="image/png"/>
  <Override PartName="/ppt/media/image35.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1.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17" r:id="rId2"/>
    <p:sldId id="2520" r:id="rId3"/>
    <p:sldId id="2524" r:id="rId4"/>
    <p:sldId id="2518" r:id="rId5"/>
    <p:sldId id="2525" r:id="rId6"/>
    <p:sldId id="352" r:id="rId7"/>
    <p:sldId id="1601" r:id="rId8"/>
    <p:sldId id="863" r:id="rId9"/>
    <p:sldId id="276" r:id="rId10"/>
    <p:sldId id="160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6DB40-4D1C-4322-8119-79D0F4F7B488}"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81391-52F6-41EC-8F3D-90451E8BA739}" type="slidenum">
              <a:rPr lang="en-US" smtClean="0"/>
              <a:t>‹#›</a:t>
            </a:fld>
            <a:endParaRPr lang="en-US"/>
          </a:p>
        </p:txBody>
      </p:sp>
    </p:spTree>
    <p:extLst>
      <p:ext uri="{BB962C8B-B14F-4D97-AF65-F5344CB8AC3E}">
        <p14:creationId xmlns:p14="http://schemas.microsoft.com/office/powerpoint/2010/main" val="334312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u="none" dirty="0">
                <a:effectLst>
                  <a:outerShdw blurRad="38100" dist="38100" dir="2700000" algn="tl">
                    <a:srgbClr val="000000"/>
                  </a:outerShdw>
                </a:effectLst>
                <a:latin typeface="Meiryo UI" panose="020B0604030504040204" pitchFamily="50" charset="-128"/>
                <a:ea typeface="Meiryo UI" panose="020B0604030504040204" pitchFamily="50" charset="-128"/>
              </a:rPr>
              <a:t>業務・工程で多くのデータの収集・蓄積はできている状況ですが、</a:t>
            </a:r>
            <a:endParaRPr kumimoji="1" lang="en-US" altLang="ja-JP" sz="1200" u="none" dirty="0">
              <a:effectLst>
                <a:outerShdw blurRad="38100" dist="38100" dir="2700000" algn="tl">
                  <a:srgbClr val="000000"/>
                </a:outerShdw>
              </a:effectLst>
              <a:latin typeface="Meiryo UI" panose="020B0604030504040204" pitchFamily="50" charset="-128"/>
              <a:ea typeface="Meiryo UI" panose="020B0604030504040204" pitchFamily="50" charset="-128"/>
            </a:endParaRPr>
          </a:p>
          <a:p>
            <a:r>
              <a:rPr kumimoji="1" lang="ja-JP" altLang="en-US" u="none" dirty="0"/>
              <a:t>まだ紙による業務が存在するのも事実です。</a:t>
            </a:r>
            <a:endParaRPr kumimoji="1" lang="en-US" altLang="ja-JP" u="none" dirty="0"/>
          </a:p>
          <a:p>
            <a:r>
              <a:rPr kumimoji="1" lang="ja-JP" altLang="en-US" u="none" dirty="0"/>
              <a:t>次の段階である</a:t>
            </a:r>
            <a:r>
              <a:rPr kumimoji="1" lang="ja-JP" altLang="en-US" sz="1200" u="none" dirty="0">
                <a:effectLst>
                  <a:outerShdw blurRad="38100" dist="38100" dir="2700000" algn="tl">
                    <a:srgbClr val="000000"/>
                  </a:outerShdw>
                </a:effectLst>
                <a:latin typeface="Meiryo UI" panose="020B0604030504040204" pitchFamily="50" charset="-128"/>
                <a:ea typeface="Meiryo UI" panose="020B0604030504040204" pitchFamily="50" charset="-128"/>
              </a:rPr>
              <a:t>データによる分析・予測に</a:t>
            </a:r>
            <a:r>
              <a:rPr kumimoji="1" lang="ja-JP" altLang="en-US" u="none" dirty="0"/>
              <a:t>チャレンジしていくためにも、レベル３のブラッシュアップとして</a:t>
            </a:r>
            <a:endParaRPr kumimoji="1" lang="en-US" altLang="ja-JP" u="none" dirty="0"/>
          </a:p>
          <a:p>
            <a:r>
              <a:rPr kumimoji="1" lang="ja-JP" altLang="en-US" u="none" dirty="0"/>
              <a:t>さらなるペーパーレス化にも取り組んで参ります。</a:t>
            </a:r>
            <a:endParaRPr kumimoji="1" lang="en-US" altLang="ja-JP" u="none"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1</a:t>
            </a:fld>
            <a:endParaRPr lang="en-US" dirty="0"/>
          </a:p>
        </p:txBody>
      </p:sp>
    </p:spTree>
    <p:extLst>
      <p:ext uri="{BB962C8B-B14F-4D97-AF65-F5344CB8AC3E}">
        <p14:creationId xmlns:p14="http://schemas.microsoft.com/office/powerpoint/2010/main" val="365376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２つ目のテーマは</a:t>
            </a:r>
            <a:r>
              <a:rPr kumimoji="1" lang="en-US" altLang="ja-JP" b="0" dirty="0">
                <a:latin typeface="Meiryo UI" panose="020B0604030504040204" pitchFamily="50" charset="-128"/>
                <a:ea typeface="Meiryo UI" panose="020B0604030504040204" pitchFamily="50" charset="-128"/>
              </a:rPr>
              <a:t>23</a:t>
            </a:r>
            <a:r>
              <a:rPr kumimoji="1" lang="ja-JP" altLang="en-US" b="0" dirty="0">
                <a:latin typeface="Meiryo UI" panose="020B0604030504040204" pitchFamily="50" charset="-128"/>
                <a:ea typeface="Meiryo UI" panose="020B0604030504040204" pitchFamily="50" charset="-128"/>
              </a:rPr>
              <a:t>年度からの継続取組みである</a:t>
            </a:r>
            <a:r>
              <a:rPr lang="en-US" altLang="ja-JP" sz="1200" dirty="0">
                <a:effectLst>
                  <a:outerShdw blurRad="38100" dist="38100" dir="2700000" algn="tl">
                    <a:srgbClr val="000000"/>
                  </a:outerShdw>
                </a:effectLst>
                <a:latin typeface="Meiryo UI" panose="020B0604030504040204" pitchFamily="50" charset="-128"/>
                <a:ea typeface="Meiryo UI" panose="020B0604030504040204" pitchFamily="50" charset="-128"/>
              </a:rPr>
              <a:t>Smart warehouse management system</a:t>
            </a:r>
            <a:r>
              <a:rPr kumimoji="1" lang="ja-JP" altLang="en-US" dirty="0"/>
              <a:t>です。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ja-JP" altLang="en-US" b="0" dirty="0">
                <a:latin typeface="Meiryo UI" panose="020B0604030504040204" pitchFamily="50" charset="-128"/>
                <a:ea typeface="Meiryo UI" panose="020B0604030504040204" pitchFamily="50" charset="-128"/>
              </a:rPr>
              <a:t>現在、アウトソース活用で推進していますが、</a:t>
            </a:r>
            <a:r>
              <a:rPr lang="en-US" altLang="ja-JP" sz="1200" b="0" i="0" u="none" strike="noStrike" baseline="0" dirty="0">
                <a:latin typeface="Meiryo UI" panose="020B0604030504040204" pitchFamily="50" charset="-128"/>
                <a:ea typeface="Meiryo UI" panose="020B0604030504040204" pitchFamily="50" charset="-128"/>
              </a:rPr>
              <a:t>QCD</a:t>
            </a:r>
            <a:r>
              <a:rPr lang="ja-JP" altLang="en-US" sz="1200" b="0" i="0" u="none" strike="noStrike" baseline="0" dirty="0">
                <a:latin typeface="Meiryo UI" panose="020B0604030504040204" pitchFamily="50" charset="-128"/>
                <a:ea typeface="Meiryo UI" panose="020B0604030504040204" pitchFamily="50" charset="-128"/>
              </a:rPr>
              <a:t>の向上のため</a:t>
            </a:r>
            <a:r>
              <a:rPr lang="en-US" altLang="ja-JP" sz="1200" b="0" i="0" u="none" strike="noStrike" baseline="0" dirty="0">
                <a:latin typeface="Meiryo UI" panose="020B0604030504040204" pitchFamily="50" charset="-128"/>
                <a:ea typeface="Meiryo UI" panose="020B0604030504040204" pitchFamily="50" charset="-128"/>
              </a:rPr>
              <a:t>ISD</a:t>
            </a:r>
            <a:r>
              <a:rPr lang="ja-JP" altLang="en-US" sz="1200" b="0" i="0" u="none" strike="noStrike" baseline="0" dirty="0">
                <a:latin typeface="Meiryo UI" panose="020B0604030504040204" pitchFamily="50" charset="-128"/>
                <a:ea typeface="Meiryo UI" panose="020B0604030504040204" pitchFamily="50" charset="-128"/>
              </a:rPr>
              <a:t>メンバーを投入していきます。</a:t>
            </a:r>
            <a:endParaRPr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sz="1200" b="0" i="0" u="none" strike="noStrike" baseline="0" dirty="0">
                <a:latin typeface="Meiryo UI" panose="020B0604030504040204" pitchFamily="50" charset="-128"/>
                <a:ea typeface="Meiryo UI" panose="020B0604030504040204" pitchFamily="50" charset="-128"/>
              </a:rPr>
              <a:t>また、</a:t>
            </a:r>
            <a:r>
              <a:rPr kumimoji="1" lang="en-US" altLang="ja-JP" sz="1200" b="0" i="0" u="none" strike="noStrike" baseline="0" dirty="0">
                <a:latin typeface="Meiryo UI" panose="020B0604030504040204" pitchFamily="50" charset="-128"/>
                <a:ea typeface="Meiryo UI" panose="020B0604030504040204" pitchFamily="50" charset="-128"/>
              </a:rPr>
              <a:t>FOSS</a:t>
            </a:r>
            <a:r>
              <a:rPr kumimoji="1" lang="ja-JP" altLang="en-US" sz="1200" b="0" i="0" u="none" strike="noStrike" baseline="0" dirty="0">
                <a:latin typeface="Meiryo UI" panose="020B0604030504040204" pitchFamily="50" charset="-128"/>
                <a:ea typeface="Meiryo UI" panose="020B0604030504040204" pitchFamily="50" charset="-128"/>
              </a:rPr>
              <a:t>システムと</a:t>
            </a:r>
            <a:r>
              <a:rPr kumimoji="1" lang="en-US" altLang="ja-JP" sz="1200" b="0" i="0" u="none" strike="noStrike" baseline="0" dirty="0">
                <a:latin typeface="Meiryo UI" panose="020B0604030504040204" pitchFamily="50" charset="-128"/>
                <a:ea typeface="Meiryo UI" panose="020B0604030504040204" pitchFamily="50" charset="-128"/>
              </a:rPr>
              <a:t>SAP</a:t>
            </a:r>
            <a:r>
              <a:rPr kumimoji="1" lang="ja-JP" altLang="en-US" sz="1200" b="0" i="0" u="none" strike="noStrike" baseline="0" dirty="0">
                <a:latin typeface="Meiryo UI" panose="020B0604030504040204" pitchFamily="50" charset="-128"/>
                <a:ea typeface="Meiryo UI" panose="020B0604030504040204" pitchFamily="50" charset="-128"/>
              </a:rPr>
              <a:t>連携強化によりデータ精度の改善も図っていきます。</a:t>
            </a: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sz="1200" b="0" i="0" u="none" strike="noStrike" baseline="0" dirty="0">
                <a:latin typeface="Meiryo UI" panose="020B0604030504040204" pitchFamily="50" charset="-128"/>
                <a:ea typeface="Meiryo UI" panose="020B0604030504040204" pitchFamily="50" charset="-128"/>
              </a:rPr>
              <a:t>そして、関連部門と連携し十分なテストを行い垂直立ち上げで</a:t>
            </a:r>
            <a:r>
              <a:rPr kumimoji="1" lang="en-US" altLang="ja-JP" sz="1200" b="0" i="0" u="none" strike="noStrike" baseline="0" dirty="0">
                <a:latin typeface="Meiryo UI" panose="020B0604030504040204" pitchFamily="50" charset="-128"/>
                <a:ea typeface="Meiryo UI" panose="020B0604030504040204" pitchFamily="50" charset="-128"/>
              </a:rPr>
              <a:t>2nd</a:t>
            </a:r>
            <a:r>
              <a:rPr kumimoji="1" lang="ja-JP" altLang="en-US" sz="1200" b="0" i="0" u="none" strike="noStrike" baseline="0" dirty="0">
                <a:latin typeface="Meiryo UI" panose="020B0604030504040204" pitchFamily="50" charset="-128"/>
                <a:ea typeface="Meiryo UI" panose="020B0604030504040204" pitchFamily="50" charset="-128"/>
              </a:rPr>
              <a:t>ハーフから着実に成果が刈り取れるよう推進していきます。</a:t>
            </a: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2</a:t>
            </a:fld>
            <a:endParaRPr lang="en-US" dirty="0"/>
          </a:p>
        </p:txBody>
      </p:sp>
    </p:spTree>
    <p:extLst>
      <p:ext uri="{BB962C8B-B14F-4D97-AF65-F5344CB8AC3E}">
        <p14:creationId xmlns:p14="http://schemas.microsoft.com/office/powerpoint/2010/main" val="326593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今年度の活動計画のまとめです。</a:t>
            </a:r>
            <a:endParaRPr kumimoji="1" lang="en-US" altLang="ja-JP" dirty="0"/>
          </a:p>
          <a:p>
            <a:r>
              <a:rPr kumimoji="1" lang="ja-JP" altLang="en-US" dirty="0"/>
              <a:t>主要テーマに加え、これらの活動を支えるインフラ、情報セキュリティの活動を行っていきます。</a:t>
            </a:r>
            <a:endParaRPr kumimoji="1" lang="en-US" altLang="ja-JP" dirty="0"/>
          </a:p>
          <a:p>
            <a:r>
              <a:rPr kumimoji="1" lang="en-US" altLang="ja-JP" dirty="0"/>
              <a:t>Windows11</a:t>
            </a:r>
            <a:r>
              <a:rPr kumimoji="1" lang="ja-JP" altLang="en-US" dirty="0"/>
              <a:t>へのアップグレード、老朽化</a:t>
            </a:r>
            <a:r>
              <a:rPr kumimoji="1" lang="en-US" altLang="ja-JP" dirty="0"/>
              <a:t>PC</a:t>
            </a:r>
            <a:r>
              <a:rPr kumimoji="1" lang="ja-JP" altLang="en-US" dirty="0"/>
              <a:t>のリプレース完遂、加えてサーバ及びネットワーク環境の改善を行ってまいります。</a:t>
            </a:r>
            <a:endParaRPr kumimoji="1" lang="en-US" altLang="ja-JP" dirty="0"/>
          </a:p>
          <a:p>
            <a:r>
              <a:rPr kumimoji="1" lang="en-US" altLang="ja-JP" dirty="0"/>
              <a:t>ISM</a:t>
            </a:r>
            <a:r>
              <a:rPr kumimoji="1" lang="ja-JP" altLang="en-US" dirty="0"/>
              <a:t>については、</a:t>
            </a:r>
            <a:r>
              <a:rPr lang="ja-JP" altLang="en-US" b="0" i="0" dirty="0">
                <a:solidFill>
                  <a:srgbClr val="3C4043"/>
                </a:solidFill>
                <a:effectLst/>
                <a:latin typeface="Roboto" panose="02000000000000000000" pitchFamily="2" charset="0"/>
              </a:rPr>
              <a:t>研修コースや</a:t>
            </a:r>
            <a:r>
              <a:rPr kumimoji="1" lang="ja-JP" altLang="en-US" dirty="0"/>
              <a:t>各部門向けの</a:t>
            </a:r>
            <a:r>
              <a:rPr lang="ja-JP" altLang="en-US" b="0" i="0" dirty="0">
                <a:solidFill>
                  <a:srgbClr val="3C4043"/>
                </a:solidFill>
                <a:effectLst/>
                <a:latin typeface="Roboto" panose="02000000000000000000" pitchFamily="2" charset="0"/>
              </a:rPr>
              <a:t>トピックを増やして従業員の</a:t>
            </a:r>
            <a:r>
              <a:rPr lang="en-US" altLang="ja-JP" b="0" i="0" dirty="0">
                <a:solidFill>
                  <a:srgbClr val="3C4043"/>
                </a:solidFill>
                <a:effectLst/>
                <a:latin typeface="Roboto" panose="02000000000000000000" pitchFamily="2" charset="0"/>
              </a:rPr>
              <a:t>ISM</a:t>
            </a:r>
            <a:r>
              <a:rPr lang="ja-JP" altLang="en-US" b="0" i="0" dirty="0">
                <a:solidFill>
                  <a:srgbClr val="3C4043"/>
                </a:solidFill>
                <a:effectLst/>
                <a:latin typeface="Roboto" panose="02000000000000000000" pitchFamily="2" charset="0"/>
              </a:rPr>
              <a:t>意識をさらに高める活動を</a:t>
            </a:r>
            <a:r>
              <a:rPr kumimoji="1" lang="ja-JP" altLang="en-US" dirty="0"/>
              <a:t>行ってまいります。</a:t>
            </a:r>
            <a:endParaRPr kumimoji="1" lang="en-US" altLang="ja-JP" dirty="0"/>
          </a:p>
          <a:p>
            <a:endParaRPr kumimoji="1" lang="en-US" altLang="ja-JP" dirty="0"/>
          </a:p>
          <a:p>
            <a:r>
              <a:rPr kumimoji="1" lang="ja-JP" altLang="en-US" dirty="0"/>
              <a:t>また、全ての活動に対して計画時点の合意形成と進捗管理の徹底を強化します。</a:t>
            </a:r>
            <a:endParaRPr kumimoji="1" lang="en-US" altLang="ja-JP" dirty="0"/>
          </a:p>
          <a:p>
            <a:pPr algn="l">
              <a:buFont typeface="+mj-lt"/>
              <a:buNone/>
            </a:pPr>
            <a:r>
              <a:rPr lang="ja-JP" altLang="en-US" b="0" i="0" dirty="0">
                <a:solidFill>
                  <a:srgbClr val="333333"/>
                </a:solidFill>
                <a:effectLst/>
                <a:latin typeface="-apple-system"/>
              </a:rPr>
              <a:t>各関連部門と目標、スコープに齟齬が無いよう</a:t>
            </a:r>
            <a:r>
              <a:rPr kumimoji="1" lang="ja-JP" altLang="en-US" dirty="0"/>
              <a:t>合意をした上で着手し、</a:t>
            </a:r>
            <a:endParaRPr lang="en-US" altLang="ja-JP" b="0" i="0" dirty="0">
              <a:solidFill>
                <a:srgbClr val="333333"/>
              </a:solidFill>
              <a:effectLst/>
              <a:latin typeface="-apple-system"/>
            </a:endParaRPr>
          </a:p>
          <a:p>
            <a:pPr algn="l">
              <a:buFont typeface="+mj-lt"/>
              <a:buNone/>
            </a:pPr>
            <a:r>
              <a:rPr lang="ja-JP" altLang="en-US" b="0" i="0" dirty="0">
                <a:solidFill>
                  <a:srgbClr val="333333"/>
                </a:solidFill>
                <a:effectLst/>
                <a:latin typeface="-apple-system"/>
              </a:rPr>
              <a:t>合意したスケジュール順守のための進捗管理を徹底することで手戻りのない</a:t>
            </a:r>
            <a:endParaRPr lang="en-US" altLang="ja-JP" b="0" i="0" dirty="0">
              <a:solidFill>
                <a:srgbClr val="333333"/>
              </a:solidFill>
              <a:effectLst/>
              <a:latin typeface="-apple-system"/>
            </a:endParaRPr>
          </a:p>
          <a:p>
            <a:pPr algn="l">
              <a:buFont typeface="+mj-lt"/>
              <a:buNone/>
            </a:pPr>
            <a:r>
              <a:rPr lang="ja-JP" altLang="en-US" b="0" i="0" dirty="0">
                <a:solidFill>
                  <a:srgbClr val="333333"/>
                </a:solidFill>
                <a:effectLst/>
                <a:latin typeface="-apple-system"/>
              </a:rPr>
              <a:t>プロジェクト推進を</a:t>
            </a:r>
            <a:r>
              <a:rPr kumimoji="1" lang="ja-JP" altLang="en-US" dirty="0"/>
              <a:t>実践してまいります。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3</a:t>
            </a:fld>
            <a:endParaRPr lang="en-US" dirty="0"/>
          </a:p>
        </p:txBody>
      </p:sp>
    </p:spTree>
    <p:extLst>
      <p:ext uri="{BB962C8B-B14F-4D97-AF65-F5344CB8AC3E}">
        <p14:creationId xmlns:p14="http://schemas.microsoft.com/office/powerpoint/2010/main" val="696044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23</a:t>
            </a:r>
            <a:r>
              <a:rPr kumimoji="1" lang="ja-JP" altLang="en-US" dirty="0"/>
              <a:t>年度の振り返りですが</a:t>
            </a:r>
          </a:p>
          <a:p>
            <a:r>
              <a:rPr kumimoji="1" lang="ja-JP" altLang="en-US" dirty="0"/>
              <a:t>こちらは各チーム毎の活動実績になります。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開発では</a:t>
            </a:r>
            <a:r>
              <a:rPr kumimoji="1" lang="en-US" altLang="ja-JP" dirty="0"/>
              <a:t>FOSS</a:t>
            </a:r>
            <a:r>
              <a:rPr kumimoji="1" lang="ja-JP" altLang="en-US" dirty="0"/>
              <a:t>システムの</a:t>
            </a:r>
            <a:r>
              <a:rPr lang="ja-JP" altLang="en-US" b="0" i="0" dirty="0">
                <a:solidFill>
                  <a:srgbClr val="000000"/>
                </a:solidFill>
                <a:effectLst/>
                <a:latin typeface="Roboto" panose="02000000000000000000" pitchFamily="2" charset="0"/>
              </a:rPr>
              <a:t>モダナイゼーションを実施、機能の統廃合も行いながら</a:t>
            </a:r>
            <a:r>
              <a:rPr kumimoji="1" lang="ja-JP" altLang="en-US" dirty="0"/>
              <a:t>アンドロイド</a:t>
            </a:r>
            <a:r>
              <a:rPr kumimoji="1" lang="en-US" altLang="ja-JP" dirty="0"/>
              <a:t>OS</a:t>
            </a:r>
            <a:r>
              <a:rPr kumimoji="1" lang="ja-JP" altLang="en-US" dirty="0"/>
              <a:t>への作り変えを行いました。</a:t>
            </a:r>
            <a:endParaRPr lang="en-US" altLang="ja-JP" b="0" i="0" dirty="0">
              <a:solidFill>
                <a:srgbClr val="333333"/>
              </a:solidFill>
              <a:effectLst/>
              <a:latin typeface="Noto Sans" panose="020B0502040504020204" pitchFamily="34" charset="0"/>
            </a:endParaRPr>
          </a:p>
          <a:p>
            <a:r>
              <a:rPr kumimoji="1" lang="ja-JP" altLang="en-US" dirty="0"/>
              <a:t>また、新カテゴリーの</a:t>
            </a:r>
            <a:r>
              <a:rPr kumimoji="1" lang="en-US" altLang="ja-JP" dirty="0"/>
              <a:t>OLED</a:t>
            </a:r>
            <a:r>
              <a:rPr kumimoji="1" lang="ja-JP" altLang="en-US" dirty="0"/>
              <a:t> </a:t>
            </a:r>
            <a:r>
              <a:rPr kumimoji="1" lang="en-US" altLang="ja-JP" dirty="0"/>
              <a:t>TV</a:t>
            </a:r>
            <a:r>
              <a:rPr kumimoji="1" lang="ja-JP" altLang="en-US" dirty="0"/>
              <a:t>への対応や各関連システムとの連携対応などを行いました。</a:t>
            </a:r>
            <a:endParaRPr kumimoji="1" lang="en-US" altLang="ja-JP" dirty="0"/>
          </a:p>
          <a:p>
            <a:endParaRPr kumimoji="1" lang="en-US" altLang="ja-JP" dirty="0"/>
          </a:p>
          <a:p>
            <a:r>
              <a:rPr kumimoji="1" lang="ja-JP" altLang="en-US" dirty="0"/>
              <a:t>つぎにインフラですが、</a:t>
            </a:r>
          </a:p>
          <a:p>
            <a:r>
              <a:rPr kumimoji="1" lang="en-US" altLang="ja-JP" dirty="0"/>
              <a:t>Office2016</a:t>
            </a:r>
            <a:r>
              <a:rPr kumimoji="1" lang="ja-JP" altLang="en-US" dirty="0"/>
              <a:t>以上へのアップデートを全対象端末について完了することができました。</a:t>
            </a:r>
            <a:endParaRPr kumimoji="1" lang="en-US" altLang="ja-JP" dirty="0"/>
          </a:p>
          <a:p>
            <a:r>
              <a:rPr kumimoji="1" lang="ja-JP" altLang="en-US" dirty="0"/>
              <a:t>また</a:t>
            </a:r>
            <a:r>
              <a:rPr kumimoji="1" lang="en-US" altLang="ja-JP" dirty="0"/>
              <a:t>Windows11</a:t>
            </a:r>
            <a:r>
              <a:rPr kumimoji="1" lang="ja-JP" altLang="en-US" dirty="0"/>
              <a:t>へのアップグレードにつきましては</a:t>
            </a:r>
            <a:r>
              <a:rPr kumimoji="1" lang="en-US" altLang="ja-JP" dirty="0"/>
              <a:t>23</a:t>
            </a:r>
            <a:r>
              <a:rPr kumimoji="1" lang="ja-JP" altLang="en-US" dirty="0"/>
              <a:t>年度計画数</a:t>
            </a:r>
            <a:r>
              <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rPr>
              <a:t>468</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台を達成しています。</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しかしながら、パソコンのリプレースにつきましては一部遅延が発生し</a:t>
            </a:r>
            <a:r>
              <a:rPr kumimoji="1" lang="en-US" altLang="ja-JP" dirty="0"/>
              <a:t>23</a:t>
            </a:r>
            <a:r>
              <a:rPr kumimoji="1" lang="ja-JP" altLang="en-US" dirty="0"/>
              <a:t>年度の</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計画台数には届きませんでした。</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b="0" dirty="0"/>
              <a:t>これにつきましてはリカバリープランを立て</a:t>
            </a:r>
            <a:r>
              <a:rPr kumimoji="1" lang="en-US" altLang="ja-JP" b="0" dirty="0"/>
              <a:t>24</a:t>
            </a:r>
            <a:r>
              <a:rPr kumimoji="1" lang="ja-JP" altLang="en-US" b="0" dirty="0"/>
              <a:t>年度分と合わせて対応してまいります。</a:t>
            </a:r>
            <a:endParaRPr kumimoji="1" lang="en-US" altLang="ja-JP" b="0" dirty="0"/>
          </a:p>
          <a:p>
            <a:endParaRPr kumimoji="1" lang="ja-JP" altLang="en-US" dirty="0"/>
          </a:p>
          <a:p>
            <a:r>
              <a:rPr kumimoji="1" lang="en-US" altLang="ja-JP" dirty="0"/>
              <a:t>ISM</a:t>
            </a:r>
            <a:r>
              <a:rPr kumimoji="1" lang="ja-JP" altLang="en-US" dirty="0"/>
              <a:t>につきましては</a:t>
            </a:r>
          </a:p>
          <a:p>
            <a:r>
              <a:rPr kumimoji="1" lang="en-US" altLang="ja-JP" dirty="0"/>
              <a:t>ISO27001:2022</a:t>
            </a:r>
            <a:r>
              <a:rPr kumimoji="1" lang="ja-JP" altLang="en-US" dirty="0"/>
              <a:t>の認証を当初計画より</a:t>
            </a:r>
            <a:r>
              <a:rPr kumimoji="1" lang="en-US" altLang="ja-JP" dirty="0"/>
              <a:t>1</a:t>
            </a:r>
            <a:r>
              <a:rPr kumimoji="1" lang="ja-JP" altLang="en-US" dirty="0"/>
              <a:t>年前倒しでパナソニックグループのトップランナーとして取得することができました。</a:t>
            </a:r>
            <a:endParaRPr kumimoji="1" lang="en-US" altLang="ja-JP" dirty="0"/>
          </a:p>
          <a:p>
            <a:endParaRPr kumimoji="1" lang="en-US" altLang="ja-JP" dirty="0"/>
          </a:p>
          <a:p>
            <a:r>
              <a:rPr kumimoji="1" lang="en-US" altLang="ja-JP" dirty="0"/>
              <a:t>SAP</a:t>
            </a:r>
            <a:r>
              <a:rPr kumimoji="1" lang="ja-JP" altLang="en-US" dirty="0"/>
              <a:t>チームにつきましては</a:t>
            </a:r>
            <a:endParaRPr kumimoji="1" lang="en-US" altLang="ja-JP" dirty="0"/>
          </a:p>
          <a:p>
            <a:r>
              <a:rPr kumimoji="1" lang="ja-JP" altLang="en-US" dirty="0"/>
              <a:t>非常に難しい</a:t>
            </a:r>
            <a:r>
              <a:rPr kumimoji="1" lang="en-US" altLang="ja-JP" dirty="0"/>
              <a:t>S/4HANA</a:t>
            </a:r>
            <a:r>
              <a:rPr kumimoji="1" lang="ja-JP" altLang="en-US" dirty="0"/>
              <a:t>の導入検討を進める一方で、</a:t>
            </a:r>
            <a:r>
              <a:rPr kumimoji="1" lang="en-US" altLang="ja-JP" dirty="0"/>
              <a:t>SAP</a:t>
            </a:r>
            <a:r>
              <a:rPr kumimoji="1" lang="ja-JP" altLang="en-US" dirty="0"/>
              <a:t>－</a:t>
            </a:r>
            <a:r>
              <a:rPr kumimoji="1" lang="en-US" altLang="ja-JP" dirty="0"/>
              <a:t>Ecus</a:t>
            </a:r>
            <a:r>
              <a:rPr kumimoji="1" lang="ja-JP" altLang="en-US" dirty="0"/>
              <a:t>プロジェクトを推進し、当初の成果に結び付けることができています。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u="sng" dirty="0"/>
              <a:t>最後にプロセス改善</a:t>
            </a:r>
            <a:r>
              <a:rPr kumimoji="1" lang="ja-JP" altLang="en-US" dirty="0"/>
              <a:t>につきましては</a:t>
            </a:r>
            <a:endParaRPr kumimoji="1" lang="en-US" altLang="ja-JP" dirty="0"/>
          </a:p>
          <a:p>
            <a:r>
              <a:rPr kumimoji="1" lang="ja-JP" altLang="en-US" dirty="0"/>
              <a:t>在庫分析や廃棄コントロールなど</a:t>
            </a:r>
            <a:r>
              <a:rPr kumimoji="1" lang="en-US" altLang="ja-JP" dirty="0"/>
              <a:t>VBA</a:t>
            </a:r>
            <a:r>
              <a:rPr kumimoji="1" lang="ja-JP" altLang="en-US" dirty="0"/>
              <a:t>の開発対応を行って参りました。</a:t>
            </a:r>
            <a:endParaRPr kumimoji="1" lang="en-US" altLang="ja-JP" dirty="0"/>
          </a:p>
          <a:p>
            <a:endParaRPr kumimoji="1" lang="en-US" altLang="ja-JP" dirty="0"/>
          </a:p>
          <a:p>
            <a:r>
              <a:rPr kumimoji="1" lang="ja-JP" altLang="en-US" dirty="0"/>
              <a:t>今後の課題としては</a:t>
            </a:r>
            <a:endParaRPr kumimoji="1" lang="en-US" altLang="ja-JP" dirty="0"/>
          </a:p>
          <a:p>
            <a:r>
              <a:rPr kumimoji="1" lang="ja-JP" altLang="en-US" dirty="0"/>
              <a:t>仕込みのテーマもありますので成果の刈り取りとテーマ管理の精度向上が必要と認識しております。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4</a:t>
            </a:fld>
            <a:endParaRPr lang="en-US" dirty="0"/>
          </a:p>
        </p:txBody>
      </p:sp>
    </p:spTree>
    <p:extLst>
      <p:ext uri="{BB962C8B-B14F-4D97-AF65-F5344CB8AC3E}">
        <p14:creationId xmlns:p14="http://schemas.microsoft.com/office/powerpoint/2010/main" val="224904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23</a:t>
            </a:r>
            <a:r>
              <a:rPr kumimoji="1" lang="ja-JP" altLang="en-US" dirty="0"/>
              <a:t>年度の振り返りですが</a:t>
            </a:r>
          </a:p>
          <a:p>
            <a:r>
              <a:rPr kumimoji="1" lang="ja-JP" altLang="en-US" dirty="0"/>
              <a:t>こちらは各チーム毎の活動実績になります。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開発では</a:t>
            </a:r>
            <a:r>
              <a:rPr kumimoji="1" lang="en-US" altLang="ja-JP" dirty="0"/>
              <a:t>FOSS</a:t>
            </a:r>
            <a:r>
              <a:rPr kumimoji="1" lang="ja-JP" altLang="en-US" dirty="0"/>
              <a:t>システムの</a:t>
            </a:r>
            <a:r>
              <a:rPr lang="ja-JP" altLang="en-US" b="0" i="0" dirty="0">
                <a:solidFill>
                  <a:srgbClr val="000000"/>
                </a:solidFill>
                <a:effectLst/>
                <a:latin typeface="Roboto" panose="02000000000000000000" pitchFamily="2" charset="0"/>
              </a:rPr>
              <a:t>モダナイゼーションを実施、機能の統廃合も行いながら</a:t>
            </a:r>
            <a:r>
              <a:rPr kumimoji="1" lang="ja-JP" altLang="en-US" dirty="0"/>
              <a:t>アンドロイド</a:t>
            </a:r>
            <a:r>
              <a:rPr kumimoji="1" lang="en-US" altLang="ja-JP" dirty="0"/>
              <a:t>OS</a:t>
            </a:r>
            <a:r>
              <a:rPr kumimoji="1" lang="ja-JP" altLang="en-US" dirty="0"/>
              <a:t>への作り変えを行いました。</a:t>
            </a:r>
            <a:endParaRPr lang="en-US" altLang="ja-JP" b="0" i="0" dirty="0">
              <a:solidFill>
                <a:srgbClr val="333333"/>
              </a:solidFill>
              <a:effectLst/>
              <a:latin typeface="Noto Sans" panose="020B0502040504020204" pitchFamily="34" charset="0"/>
            </a:endParaRPr>
          </a:p>
          <a:p>
            <a:r>
              <a:rPr kumimoji="1" lang="ja-JP" altLang="en-US" dirty="0"/>
              <a:t>また、新カテゴリーの</a:t>
            </a:r>
            <a:r>
              <a:rPr kumimoji="1" lang="en-US" altLang="ja-JP" dirty="0"/>
              <a:t>OLED</a:t>
            </a:r>
            <a:r>
              <a:rPr kumimoji="1" lang="ja-JP" altLang="en-US" dirty="0"/>
              <a:t> </a:t>
            </a:r>
            <a:r>
              <a:rPr kumimoji="1" lang="en-US" altLang="ja-JP" dirty="0"/>
              <a:t>TV</a:t>
            </a:r>
            <a:r>
              <a:rPr kumimoji="1" lang="ja-JP" altLang="en-US" dirty="0"/>
              <a:t>への対応や各関連システムとの連携対応などを行いました。</a:t>
            </a:r>
            <a:endParaRPr kumimoji="1" lang="en-US" altLang="ja-JP" dirty="0"/>
          </a:p>
          <a:p>
            <a:endParaRPr kumimoji="1" lang="en-US" altLang="ja-JP" dirty="0"/>
          </a:p>
          <a:p>
            <a:r>
              <a:rPr kumimoji="1" lang="ja-JP" altLang="en-US" dirty="0"/>
              <a:t>つぎにインフラですが、</a:t>
            </a:r>
          </a:p>
          <a:p>
            <a:r>
              <a:rPr kumimoji="1" lang="en-US" altLang="ja-JP" dirty="0"/>
              <a:t>Office2016</a:t>
            </a:r>
            <a:r>
              <a:rPr kumimoji="1" lang="ja-JP" altLang="en-US" dirty="0"/>
              <a:t>以上へのアップデートを全対象端末について完了することができました。</a:t>
            </a:r>
            <a:endParaRPr kumimoji="1" lang="en-US" altLang="ja-JP" dirty="0"/>
          </a:p>
          <a:p>
            <a:r>
              <a:rPr kumimoji="1" lang="ja-JP" altLang="en-US" dirty="0"/>
              <a:t>また</a:t>
            </a:r>
            <a:r>
              <a:rPr kumimoji="1" lang="en-US" altLang="ja-JP" dirty="0"/>
              <a:t>Windows11</a:t>
            </a:r>
            <a:r>
              <a:rPr kumimoji="1" lang="ja-JP" altLang="en-US" dirty="0"/>
              <a:t>へのアップグレードにつきましては</a:t>
            </a:r>
            <a:r>
              <a:rPr kumimoji="1" lang="en-US" altLang="ja-JP" dirty="0"/>
              <a:t>23</a:t>
            </a:r>
            <a:r>
              <a:rPr kumimoji="1" lang="ja-JP" altLang="en-US" dirty="0"/>
              <a:t>年度計画数</a:t>
            </a:r>
            <a:r>
              <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rPr>
              <a:t>468</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台を達成しています。</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しかしながら、パソコンのリプレースにつきましては一部遅延が発生し</a:t>
            </a:r>
            <a:r>
              <a:rPr kumimoji="1" lang="en-US" altLang="ja-JP" dirty="0"/>
              <a:t>23</a:t>
            </a:r>
            <a:r>
              <a:rPr kumimoji="1" lang="ja-JP" altLang="en-US" dirty="0"/>
              <a:t>年度の</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計画台数には届きませんでした。</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b="0" dirty="0"/>
              <a:t>これにつきましてはリカバリープランを立て</a:t>
            </a:r>
            <a:r>
              <a:rPr kumimoji="1" lang="en-US" altLang="ja-JP" b="0" dirty="0"/>
              <a:t>24</a:t>
            </a:r>
            <a:r>
              <a:rPr kumimoji="1" lang="ja-JP" altLang="en-US" b="0" dirty="0"/>
              <a:t>年度分と合わせて対応してまいります。</a:t>
            </a:r>
            <a:endParaRPr kumimoji="1" lang="en-US" altLang="ja-JP" b="0" dirty="0"/>
          </a:p>
          <a:p>
            <a:endParaRPr kumimoji="1" lang="ja-JP" altLang="en-US" dirty="0"/>
          </a:p>
          <a:p>
            <a:r>
              <a:rPr kumimoji="1" lang="en-US" altLang="ja-JP" dirty="0"/>
              <a:t>ISM</a:t>
            </a:r>
            <a:r>
              <a:rPr kumimoji="1" lang="ja-JP" altLang="en-US" dirty="0"/>
              <a:t>につきましては</a:t>
            </a:r>
          </a:p>
          <a:p>
            <a:r>
              <a:rPr kumimoji="1" lang="en-US" altLang="ja-JP" dirty="0"/>
              <a:t>ISO27001:2022</a:t>
            </a:r>
            <a:r>
              <a:rPr kumimoji="1" lang="ja-JP" altLang="en-US" dirty="0"/>
              <a:t>の認証を当初計画より</a:t>
            </a:r>
            <a:r>
              <a:rPr kumimoji="1" lang="en-US" altLang="ja-JP" dirty="0"/>
              <a:t>1</a:t>
            </a:r>
            <a:r>
              <a:rPr kumimoji="1" lang="ja-JP" altLang="en-US" dirty="0"/>
              <a:t>年前倒しでパナソニックグループのトップランナーとして取得することができました。</a:t>
            </a:r>
            <a:endParaRPr kumimoji="1" lang="en-US" altLang="ja-JP" dirty="0"/>
          </a:p>
          <a:p>
            <a:endParaRPr kumimoji="1" lang="en-US" altLang="ja-JP" dirty="0"/>
          </a:p>
          <a:p>
            <a:r>
              <a:rPr kumimoji="1" lang="en-US" altLang="ja-JP" dirty="0"/>
              <a:t>SAP</a:t>
            </a:r>
            <a:r>
              <a:rPr kumimoji="1" lang="ja-JP" altLang="en-US" dirty="0"/>
              <a:t>チームにつきましては</a:t>
            </a:r>
            <a:endParaRPr kumimoji="1" lang="en-US" altLang="ja-JP" dirty="0"/>
          </a:p>
          <a:p>
            <a:r>
              <a:rPr kumimoji="1" lang="ja-JP" altLang="en-US" dirty="0"/>
              <a:t>非常に難しい</a:t>
            </a:r>
            <a:r>
              <a:rPr kumimoji="1" lang="en-US" altLang="ja-JP" dirty="0"/>
              <a:t>S/4HANA</a:t>
            </a:r>
            <a:r>
              <a:rPr kumimoji="1" lang="ja-JP" altLang="en-US" dirty="0"/>
              <a:t>の導入検討を進める一方で、</a:t>
            </a:r>
            <a:r>
              <a:rPr kumimoji="1" lang="en-US" altLang="ja-JP" dirty="0"/>
              <a:t>SAP</a:t>
            </a:r>
            <a:r>
              <a:rPr kumimoji="1" lang="ja-JP" altLang="en-US" dirty="0"/>
              <a:t>－</a:t>
            </a:r>
            <a:r>
              <a:rPr kumimoji="1" lang="en-US" altLang="ja-JP" dirty="0"/>
              <a:t>Ecus</a:t>
            </a:r>
            <a:r>
              <a:rPr kumimoji="1" lang="ja-JP" altLang="en-US" dirty="0"/>
              <a:t>プロジェクトを推進し、当初の成果に結び付けることができています。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u="sng" dirty="0"/>
              <a:t>最後にプロセス改善</a:t>
            </a:r>
            <a:r>
              <a:rPr kumimoji="1" lang="ja-JP" altLang="en-US" dirty="0"/>
              <a:t>につきましては</a:t>
            </a:r>
            <a:endParaRPr kumimoji="1" lang="en-US" altLang="ja-JP" dirty="0"/>
          </a:p>
          <a:p>
            <a:r>
              <a:rPr kumimoji="1" lang="ja-JP" altLang="en-US" dirty="0"/>
              <a:t>在庫分析や廃棄コントロールなど</a:t>
            </a:r>
            <a:r>
              <a:rPr kumimoji="1" lang="en-US" altLang="ja-JP" dirty="0"/>
              <a:t>VBA</a:t>
            </a:r>
            <a:r>
              <a:rPr kumimoji="1" lang="ja-JP" altLang="en-US" dirty="0"/>
              <a:t>の開発対応を行って参りました。</a:t>
            </a:r>
            <a:endParaRPr kumimoji="1" lang="en-US" altLang="ja-JP" dirty="0"/>
          </a:p>
          <a:p>
            <a:endParaRPr kumimoji="1" lang="en-US" altLang="ja-JP" dirty="0"/>
          </a:p>
          <a:p>
            <a:r>
              <a:rPr kumimoji="1" lang="ja-JP" altLang="en-US" dirty="0"/>
              <a:t>今後の課題としては</a:t>
            </a:r>
            <a:endParaRPr kumimoji="1" lang="en-US" altLang="ja-JP" dirty="0"/>
          </a:p>
          <a:p>
            <a:r>
              <a:rPr kumimoji="1" lang="ja-JP" altLang="en-US" dirty="0"/>
              <a:t>仕込みのテーマもありますので成果の刈り取りとテーマ管理の精度向上が必要と認識しております。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5</a:t>
            </a:fld>
            <a:endParaRPr lang="en-US" dirty="0"/>
          </a:p>
        </p:txBody>
      </p:sp>
    </p:spTree>
    <p:extLst>
      <p:ext uri="{BB962C8B-B14F-4D97-AF65-F5344CB8AC3E}">
        <p14:creationId xmlns:p14="http://schemas.microsoft.com/office/powerpoint/2010/main" val="22490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63D9F5-3C90-4369-9CBE-C43D848BDA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648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スライド イメージ プレースホルダー 1">
            <a:extLst>
              <a:ext uri="{FF2B5EF4-FFF2-40B4-BE49-F238E27FC236}">
                <a16:creationId xmlns:a16="http://schemas.microsoft.com/office/drawing/2014/main" id="{A6730CB5-82A9-4FE8-837E-B106549763DF}"/>
              </a:ext>
            </a:extLst>
          </p:cNvPr>
          <p:cNvSpPr>
            <a:spLocks noGrp="1" noRot="1" noChangeAspect="1" noChangeArrowheads="1" noTextEdit="1"/>
          </p:cNvSpPr>
          <p:nvPr>
            <p:ph type="sldImg"/>
          </p:nvPr>
        </p:nvSpPr>
        <p:spPr>
          <a:ln/>
        </p:spPr>
      </p:sp>
      <p:sp>
        <p:nvSpPr>
          <p:cNvPr id="5123" name="ノート プレースホルダー 2">
            <a:extLst>
              <a:ext uri="{FF2B5EF4-FFF2-40B4-BE49-F238E27FC236}">
                <a16:creationId xmlns:a16="http://schemas.microsoft.com/office/drawing/2014/main" id="{B1825464-D2C3-4502-9C2A-8751B0A643B9}"/>
              </a:ext>
            </a:extLst>
          </p:cNvPr>
          <p:cNvSpPr>
            <a:spLocks noGrp="1" noChangeArrowheads="1"/>
          </p:cNvSpPr>
          <p:nvPr>
            <p:ph type="body" idx="1"/>
          </p:nvPr>
        </p:nvSpPr>
        <p:spPr>
          <a:noFill/>
        </p:spPr>
        <p:txBody>
          <a:bodyPr/>
          <a:lstStyle/>
          <a:p>
            <a:endParaRPr lang="en-SG" altLang="en-US" dirty="0"/>
          </a:p>
        </p:txBody>
      </p:sp>
      <p:sp>
        <p:nvSpPr>
          <p:cNvPr id="5124" name="スライド番号プレースホルダー 3">
            <a:extLst>
              <a:ext uri="{FF2B5EF4-FFF2-40B4-BE49-F238E27FC236}">
                <a16:creationId xmlns:a16="http://schemas.microsoft.com/office/drawing/2014/main" id="{8C3F54DE-3FA3-45DF-A7DD-E385186160F5}"/>
              </a:ext>
            </a:extLst>
          </p:cNvPr>
          <p:cNvSpPr>
            <a:spLocks noGrp="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1356033-E1CA-41F3-9B90-96AC076803A8}" type="slidenum">
              <a:rPr lang="en-SG" altLang="en-US" smtClean="0">
                <a:ea typeface="ＭＳ Ｐゴシック" panose="020B0600070205080204" pitchFamily="50" charset="-128"/>
              </a:rPr>
              <a:pPr>
                <a:spcBef>
                  <a:spcPct val="0"/>
                </a:spcBef>
              </a:pPr>
              <a:t>8</a:t>
            </a:fld>
            <a:endParaRPr lang="en-SG" altLang="en-US">
              <a:ea typeface="ＭＳ Ｐゴシック" panose="020B0600070205080204" pitchFamily="50" charset="-128"/>
            </a:endParaRPr>
          </a:p>
        </p:txBody>
      </p:sp>
    </p:spTree>
    <p:extLst>
      <p:ext uri="{BB962C8B-B14F-4D97-AF65-F5344CB8AC3E}">
        <p14:creationId xmlns:p14="http://schemas.microsoft.com/office/powerpoint/2010/main" val="3630177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(1.5m)</a:t>
            </a:r>
          </a:p>
          <a:p>
            <a:r>
              <a:rPr lang="en-US" dirty="0"/>
              <a:t>Next is activity 2 for expanding FOSS </a:t>
            </a:r>
          </a:p>
          <a:p>
            <a:r>
              <a:rPr lang="en-US" dirty="0"/>
              <a:t>First FOSS will</a:t>
            </a:r>
            <a:r>
              <a:rPr lang="en-US" baseline="0" dirty="0"/>
              <a:t> link to relevant systems to notify error: we link SAP,HULFT, FOSS,ECN and Weight check</a:t>
            </a:r>
          </a:p>
          <a:p>
            <a:r>
              <a:rPr lang="en-US" baseline="0" dirty="0"/>
              <a:t>To visualization on any device (example: Indication ECN change on </a:t>
            </a:r>
            <a:r>
              <a:rPr lang="en-US" baseline="0" dirty="0" err="1"/>
              <a:t>Pro.Line</a:t>
            </a:r>
            <a:r>
              <a:rPr lang="en-US" baseline="0" dirty="0"/>
              <a:t> PC, HT, Tablet) </a:t>
            </a:r>
          </a:p>
          <a:p>
            <a:r>
              <a:rPr lang="en-US" baseline="0" dirty="0"/>
              <a:t>Second FOSS will link to all existed system, everything connects to enhance management.</a:t>
            </a:r>
          </a:p>
          <a:p>
            <a:r>
              <a:rPr lang="en-US" baseline="0" dirty="0"/>
              <a:t>OK We’ve looked at ACTION  PLAN.</a:t>
            </a:r>
          </a:p>
          <a:p>
            <a:r>
              <a:rPr lang="en-US" baseline="0" dirty="0"/>
              <a:t>Now we’ll move on to DEVELOPMENT PLAN</a:t>
            </a:r>
          </a:p>
        </p:txBody>
      </p:sp>
      <p:sp>
        <p:nvSpPr>
          <p:cNvPr id="4" name="Slide Number Placeholder 3"/>
          <p:cNvSpPr>
            <a:spLocks noGrp="1"/>
          </p:cNvSpPr>
          <p:nvPr>
            <p:ph type="sldNum" sz="quarter" idx="10"/>
          </p:nvPr>
        </p:nvSpPr>
        <p:spPr/>
        <p:txBody>
          <a:bodyPr/>
          <a:lstStyle/>
          <a:p>
            <a:fld id="{C0ADDF96-F112-4332-8FB3-05C94272F418}" type="slidenum">
              <a:rPr lang="en-US" smtClean="0"/>
              <a:t>9</a:t>
            </a:fld>
            <a:endParaRPr lang="en-US"/>
          </a:p>
        </p:txBody>
      </p:sp>
    </p:spTree>
    <p:extLst>
      <p:ext uri="{BB962C8B-B14F-4D97-AF65-F5344CB8AC3E}">
        <p14:creationId xmlns:p14="http://schemas.microsoft.com/office/powerpoint/2010/main" val="2215717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0E63-94A8-490B-B8D0-0F70D3F586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D4B78D-539C-422A-AD61-4B9CAA7D0A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30F5BB-BF94-4124-8A15-018CA2D818F4}"/>
              </a:ext>
            </a:extLst>
          </p:cNvPr>
          <p:cNvSpPr>
            <a:spLocks noGrp="1"/>
          </p:cNvSpPr>
          <p:nvPr>
            <p:ph type="dt" sz="half" idx="10"/>
          </p:nvPr>
        </p:nvSpPr>
        <p:spPr/>
        <p:txBody>
          <a:bodyPr/>
          <a:lstStyle/>
          <a:p>
            <a:fld id="{C5AC46B9-065F-4438-96BA-C6E69F00AF45}" type="datetimeFigureOut">
              <a:rPr lang="en-US" smtClean="0"/>
              <a:t>11/25/2024</a:t>
            </a:fld>
            <a:endParaRPr lang="en-US"/>
          </a:p>
        </p:txBody>
      </p:sp>
      <p:sp>
        <p:nvSpPr>
          <p:cNvPr id="5" name="Footer Placeholder 4">
            <a:extLst>
              <a:ext uri="{FF2B5EF4-FFF2-40B4-BE49-F238E27FC236}">
                <a16:creationId xmlns:a16="http://schemas.microsoft.com/office/drawing/2014/main" id="{94F11F22-3868-4741-B18F-AEDD9C796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133E54-30A9-415E-BAD4-B439680DA0C2}"/>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284830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D4E2-FEC8-4D82-87F4-108882A9DF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16F5F5-A137-4AD7-A48C-366EF5808E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AA5C9-78BC-4783-831F-B79FC9A35D0A}"/>
              </a:ext>
            </a:extLst>
          </p:cNvPr>
          <p:cNvSpPr>
            <a:spLocks noGrp="1"/>
          </p:cNvSpPr>
          <p:nvPr>
            <p:ph type="dt" sz="half" idx="10"/>
          </p:nvPr>
        </p:nvSpPr>
        <p:spPr/>
        <p:txBody>
          <a:bodyPr/>
          <a:lstStyle/>
          <a:p>
            <a:fld id="{C5AC46B9-065F-4438-96BA-C6E69F00AF45}" type="datetimeFigureOut">
              <a:rPr lang="en-US" smtClean="0"/>
              <a:t>11/25/2024</a:t>
            </a:fld>
            <a:endParaRPr lang="en-US"/>
          </a:p>
        </p:txBody>
      </p:sp>
      <p:sp>
        <p:nvSpPr>
          <p:cNvPr id="5" name="Footer Placeholder 4">
            <a:extLst>
              <a:ext uri="{FF2B5EF4-FFF2-40B4-BE49-F238E27FC236}">
                <a16:creationId xmlns:a16="http://schemas.microsoft.com/office/drawing/2014/main" id="{D4FFDC3F-BEC3-4350-AD82-ACC304004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64313-7E35-47FE-A76B-3DD05373631B}"/>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903795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78CE81-5545-44E9-8F06-EE327BBC5B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B946F8-81F7-4FD0-B3BF-1D3E484D167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A21E3-3ABB-464F-9666-461A50787A5B}"/>
              </a:ext>
            </a:extLst>
          </p:cNvPr>
          <p:cNvSpPr>
            <a:spLocks noGrp="1"/>
          </p:cNvSpPr>
          <p:nvPr>
            <p:ph type="dt" sz="half" idx="10"/>
          </p:nvPr>
        </p:nvSpPr>
        <p:spPr/>
        <p:txBody>
          <a:bodyPr/>
          <a:lstStyle/>
          <a:p>
            <a:fld id="{C5AC46B9-065F-4438-96BA-C6E69F00AF45}" type="datetimeFigureOut">
              <a:rPr lang="en-US" smtClean="0"/>
              <a:t>11/25/2024</a:t>
            </a:fld>
            <a:endParaRPr lang="en-US"/>
          </a:p>
        </p:txBody>
      </p:sp>
      <p:sp>
        <p:nvSpPr>
          <p:cNvPr id="5" name="Footer Placeholder 4">
            <a:extLst>
              <a:ext uri="{FF2B5EF4-FFF2-40B4-BE49-F238E27FC236}">
                <a16:creationId xmlns:a16="http://schemas.microsoft.com/office/drawing/2014/main" id="{E45A1EF6-F671-4533-9FE0-7CA01007C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10E8F-FCDE-4469-96E2-1F3259DEF8BD}"/>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2082412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sp>
        <p:nvSpPr>
          <p:cNvPr id="7" name="正方形/長方形 6"/>
          <p:cNvSpPr/>
          <p:nvPr userDrawn="1"/>
        </p:nvSpPr>
        <p:spPr>
          <a:xfrm>
            <a:off x="-12288" y="0"/>
            <a:ext cx="12204288" cy="540000"/>
          </a:xfrm>
          <a:prstGeom prst="rect">
            <a:avLst/>
          </a:pr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4282" tIns="37141" rIns="74282" bIns="37141" anchor="ctr"/>
          <a:lstStyle/>
          <a:p>
            <a:pPr algn="l">
              <a:buSzPct val="100000"/>
            </a:pPr>
            <a:endParaRPr lang="ja-JP" altLang="en-US" sz="975">
              <a:solidFill>
                <a:prstClr val="white"/>
              </a:solidFill>
              <a:latin typeface="Meiryo UI"/>
            </a:endParaRPr>
          </a:p>
        </p:txBody>
      </p:sp>
      <p:sp>
        <p:nvSpPr>
          <p:cNvPr id="2" name="タイトル 1"/>
          <p:cNvSpPr>
            <a:spLocks noGrp="1"/>
          </p:cNvSpPr>
          <p:nvPr>
            <p:ph type="title"/>
          </p:nvPr>
        </p:nvSpPr>
        <p:spPr>
          <a:xfrm>
            <a:off x="143341" y="0"/>
            <a:ext cx="11372802" cy="521042"/>
          </a:xfrm>
          <a:solidFill>
            <a:srgbClr val="000000">
              <a:alpha val="0"/>
            </a:srgbClr>
          </a:solidFill>
        </p:spPr>
        <p:txBody>
          <a:bodyPr/>
          <a:lstStyle>
            <a:lvl1pPr>
              <a:defRPr b="1">
                <a:solidFill>
                  <a:schemeClr val="bg1"/>
                </a:solidFill>
              </a:defRPr>
            </a:lvl1pPr>
          </a:lstStyle>
          <a:p>
            <a:r>
              <a:rPr kumimoji="1" lang="ja-JP" altLang="en-US" dirty="0"/>
              <a:t>マスタ タイトルの書式設定</a:t>
            </a:r>
          </a:p>
        </p:txBody>
      </p:sp>
      <p:sp>
        <p:nvSpPr>
          <p:cNvPr id="6" name="スライド番号プレースホルダ 5"/>
          <p:cNvSpPr>
            <a:spLocks noGrp="1"/>
          </p:cNvSpPr>
          <p:nvPr>
            <p:ph type="sldNum" sz="quarter" idx="12"/>
          </p:nvPr>
        </p:nvSpPr>
        <p:spPr>
          <a:xfrm>
            <a:off x="11408253" y="91788"/>
            <a:ext cx="736444" cy="365125"/>
          </a:xfrm>
        </p:spPr>
        <p:txBody>
          <a:bodyPr/>
          <a:lstStyle>
            <a:lvl1pPr>
              <a:defRPr>
                <a:solidFill>
                  <a:schemeClr val="bg1"/>
                </a:solidFill>
              </a:defRPr>
            </a:lvl1pPr>
          </a:lstStyle>
          <a:p>
            <a:fld id="{D2D8002D-B5B0-4BAC-B1F6-782DDCCE6D9C}" type="slidenum">
              <a:rPr lang="ja-JP" altLang="en-US" smtClean="0">
                <a:solidFill>
                  <a:prstClr val="white"/>
                </a:solidFill>
              </a:rPr>
              <a:pPr/>
              <a:t>‹#›</a:t>
            </a:fld>
            <a:endParaRPr lang="ja-JP" altLang="en-US" dirty="0">
              <a:solidFill>
                <a:prstClr val="white"/>
              </a:solidFill>
            </a:endParaRPr>
          </a:p>
        </p:txBody>
      </p:sp>
      <p:sp>
        <p:nvSpPr>
          <p:cNvPr id="4" name="正方形/長方形 3"/>
          <p:cNvSpPr/>
          <p:nvPr userDrawn="1"/>
        </p:nvSpPr>
        <p:spPr>
          <a:xfrm>
            <a:off x="0" y="6381328"/>
            <a:ext cx="12192000" cy="476672"/>
          </a:xfrm>
          <a:prstGeom prst="rect">
            <a:avLst/>
          </a:prstGeom>
          <a:solidFill>
            <a:schemeClr val="bg1"/>
          </a:solidFill>
          <a:ln>
            <a:solidFill>
              <a:srgbClr val="FFFF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ja-JP" altLang="en-US" sz="1463">
              <a:solidFill>
                <a:prstClr val="white"/>
              </a:solidFill>
            </a:endParaRPr>
          </a:p>
        </p:txBody>
      </p:sp>
      <p:cxnSp>
        <p:nvCxnSpPr>
          <p:cNvPr id="8" name="直線コネクタ 7"/>
          <p:cNvCxnSpPr/>
          <p:nvPr userDrawn="1"/>
        </p:nvCxnSpPr>
        <p:spPr>
          <a:xfrm flipV="1">
            <a:off x="11516142" y="54592"/>
            <a:ext cx="0" cy="432000"/>
          </a:xfrm>
          <a:prstGeom prst="line">
            <a:avLst/>
          </a:prstGeom>
          <a:ln>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365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24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01B0-DB86-4EE2-9CE0-461ECF60A4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31C130-C61B-4020-B226-E9B3A03578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ECFFE-8E2E-4951-B890-3D0DE2D35CCF}"/>
              </a:ext>
            </a:extLst>
          </p:cNvPr>
          <p:cNvSpPr>
            <a:spLocks noGrp="1"/>
          </p:cNvSpPr>
          <p:nvPr>
            <p:ph type="dt" sz="half" idx="10"/>
          </p:nvPr>
        </p:nvSpPr>
        <p:spPr/>
        <p:txBody>
          <a:bodyPr/>
          <a:lstStyle/>
          <a:p>
            <a:fld id="{C5AC46B9-065F-4438-96BA-C6E69F00AF45}" type="datetimeFigureOut">
              <a:rPr lang="en-US" smtClean="0"/>
              <a:t>11/25/2024</a:t>
            </a:fld>
            <a:endParaRPr lang="en-US"/>
          </a:p>
        </p:txBody>
      </p:sp>
      <p:sp>
        <p:nvSpPr>
          <p:cNvPr id="5" name="Footer Placeholder 4">
            <a:extLst>
              <a:ext uri="{FF2B5EF4-FFF2-40B4-BE49-F238E27FC236}">
                <a16:creationId xmlns:a16="http://schemas.microsoft.com/office/drawing/2014/main" id="{3B28BF0E-B370-462B-B79A-1AB263CB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C7208-2197-4B4A-80AE-707277C22ED3}"/>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86041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E58E-5AF9-4895-8A05-7A7EFDEB26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0E6EF-5711-4440-8872-0D270846E7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333DC83-8D46-4355-B4FC-D1E343661692}"/>
              </a:ext>
            </a:extLst>
          </p:cNvPr>
          <p:cNvSpPr>
            <a:spLocks noGrp="1"/>
          </p:cNvSpPr>
          <p:nvPr>
            <p:ph type="dt" sz="half" idx="10"/>
          </p:nvPr>
        </p:nvSpPr>
        <p:spPr/>
        <p:txBody>
          <a:bodyPr/>
          <a:lstStyle/>
          <a:p>
            <a:fld id="{C5AC46B9-065F-4438-96BA-C6E69F00AF45}" type="datetimeFigureOut">
              <a:rPr lang="en-US" smtClean="0"/>
              <a:t>11/25/2024</a:t>
            </a:fld>
            <a:endParaRPr lang="en-US"/>
          </a:p>
        </p:txBody>
      </p:sp>
      <p:sp>
        <p:nvSpPr>
          <p:cNvPr id="5" name="Footer Placeholder 4">
            <a:extLst>
              <a:ext uri="{FF2B5EF4-FFF2-40B4-BE49-F238E27FC236}">
                <a16:creationId xmlns:a16="http://schemas.microsoft.com/office/drawing/2014/main" id="{14E8C1B7-82DA-4479-B5D2-0F6997F88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4A4FAA-A405-4015-BE6D-1A1EA5669E42}"/>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440494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B88-0420-44DB-A807-A27F72D449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6AB294-8A49-470C-BF3B-BF9FABA9C7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11FA9D-31C8-43BB-A18B-CE4FE001CC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614619-2F47-454C-8973-F3DB59FCDDE8}"/>
              </a:ext>
            </a:extLst>
          </p:cNvPr>
          <p:cNvSpPr>
            <a:spLocks noGrp="1"/>
          </p:cNvSpPr>
          <p:nvPr>
            <p:ph type="dt" sz="half" idx="10"/>
          </p:nvPr>
        </p:nvSpPr>
        <p:spPr/>
        <p:txBody>
          <a:bodyPr/>
          <a:lstStyle/>
          <a:p>
            <a:fld id="{C5AC46B9-065F-4438-96BA-C6E69F00AF45}" type="datetimeFigureOut">
              <a:rPr lang="en-US" smtClean="0"/>
              <a:t>11/25/2024</a:t>
            </a:fld>
            <a:endParaRPr lang="en-US"/>
          </a:p>
        </p:txBody>
      </p:sp>
      <p:sp>
        <p:nvSpPr>
          <p:cNvPr id="6" name="Footer Placeholder 5">
            <a:extLst>
              <a:ext uri="{FF2B5EF4-FFF2-40B4-BE49-F238E27FC236}">
                <a16:creationId xmlns:a16="http://schemas.microsoft.com/office/drawing/2014/main" id="{F86814D6-3CDB-472D-8EBC-5C2EF104E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9418E-8B73-4378-A9E5-2905E87B2CC9}"/>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28305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8D1A-B008-448D-A77E-A7AABD89C6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C56C2B-505A-4F8D-89C7-7886A812AC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1885AB-EF27-492C-838A-B7BD472223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D130E5-5726-43F5-B096-A80A781EF4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EB0C41-0D66-4BCC-9965-317727716F1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E4393-D3E1-4C4D-B17C-13700F4BEB73}"/>
              </a:ext>
            </a:extLst>
          </p:cNvPr>
          <p:cNvSpPr>
            <a:spLocks noGrp="1"/>
          </p:cNvSpPr>
          <p:nvPr>
            <p:ph type="dt" sz="half" idx="10"/>
          </p:nvPr>
        </p:nvSpPr>
        <p:spPr/>
        <p:txBody>
          <a:bodyPr/>
          <a:lstStyle/>
          <a:p>
            <a:fld id="{C5AC46B9-065F-4438-96BA-C6E69F00AF45}" type="datetimeFigureOut">
              <a:rPr lang="en-US" smtClean="0"/>
              <a:t>11/25/2024</a:t>
            </a:fld>
            <a:endParaRPr lang="en-US"/>
          </a:p>
        </p:txBody>
      </p:sp>
      <p:sp>
        <p:nvSpPr>
          <p:cNvPr id="8" name="Footer Placeholder 7">
            <a:extLst>
              <a:ext uri="{FF2B5EF4-FFF2-40B4-BE49-F238E27FC236}">
                <a16:creationId xmlns:a16="http://schemas.microsoft.com/office/drawing/2014/main" id="{8C0792F7-7DC6-45A3-9E57-955F4CF460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6BC767-B929-4738-AD5C-2CE6713EC003}"/>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0841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371B-EDFE-4746-A651-1018EF5E28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A3C3FF-4594-48D3-96AC-75A644D62BBE}"/>
              </a:ext>
            </a:extLst>
          </p:cNvPr>
          <p:cNvSpPr>
            <a:spLocks noGrp="1"/>
          </p:cNvSpPr>
          <p:nvPr>
            <p:ph type="dt" sz="half" idx="10"/>
          </p:nvPr>
        </p:nvSpPr>
        <p:spPr/>
        <p:txBody>
          <a:bodyPr/>
          <a:lstStyle/>
          <a:p>
            <a:fld id="{C5AC46B9-065F-4438-96BA-C6E69F00AF45}" type="datetimeFigureOut">
              <a:rPr lang="en-US" smtClean="0"/>
              <a:t>11/25/2024</a:t>
            </a:fld>
            <a:endParaRPr lang="en-US"/>
          </a:p>
        </p:txBody>
      </p:sp>
      <p:sp>
        <p:nvSpPr>
          <p:cNvPr id="4" name="Footer Placeholder 3">
            <a:extLst>
              <a:ext uri="{FF2B5EF4-FFF2-40B4-BE49-F238E27FC236}">
                <a16:creationId xmlns:a16="http://schemas.microsoft.com/office/drawing/2014/main" id="{57C16C32-B814-4D6B-9229-BFC10EF0A1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431FC4-323B-473B-8563-0B354808177E}"/>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708377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43732A-942C-4667-850D-04ED4423264D}"/>
              </a:ext>
            </a:extLst>
          </p:cNvPr>
          <p:cNvSpPr>
            <a:spLocks noGrp="1"/>
          </p:cNvSpPr>
          <p:nvPr>
            <p:ph type="dt" sz="half" idx="10"/>
          </p:nvPr>
        </p:nvSpPr>
        <p:spPr/>
        <p:txBody>
          <a:bodyPr/>
          <a:lstStyle/>
          <a:p>
            <a:fld id="{C5AC46B9-065F-4438-96BA-C6E69F00AF45}" type="datetimeFigureOut">
              <a:rPr lang="en-US" smtClean="0"/>
              <a:t>11/25/2024</a:t>
            </a:fld>
            <a:endParaRPr lang="en-US"/>
          </a:p>
        </p:txBody>
      </p:sp>
      <p:sp>
        <p:nvSpPr>
          <p:cNvPr id="3" name="Footer Placeholder 2">
            <a:extLst>
              <a:ext uri="{FF2B5EF4-FFF2-40B4-BE49-F238E27FC236}">
                <a16:creationId xmlns:a16="http://schemas.microsoft.com/office/drawing/2014/main" id="{141F09C5-08F5-4877-B05B-B0E208D095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DA8AD6-60E0-49B8-A6C2-B0D3EA28179C}"/>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89469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5079-BB94-40EE-AC78-E85DBADA9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4C79DD-A238-4F75-B9D8-43BBA7A8B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489913-7FE1-4F57-BDB6-CEFC671066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3406C7-DC40-4DD6-A217-32BFCD9A5749}"/>
              </a:ext>
            </a:extLst>
          </p:cNvPr>
          <p:cNvSpPr>
            <a:spLocks noGrp="1"/>
          </p:cNvSpPr>
          <p:nvPr>
            <p:ph type="dt" sz="half" idx="10"/>
          </p:nvPr>
        </p:nvSpPr>
        <p:spPr/>
        <p:txBody>
          <a:bodyPr/>
          <a:lstStyle/>
          <a:p>
            <a:fld id="{C5AC46B9-065F-4438-96BA-C6E69F00AF45}" type="datetimeFigureOut">
              <a:rPr lang="en-US" smtClean="0"/>
              <a:t>11/25/2024</a:t>
            </a:fld>
            <a:endParaRPr lang="en-US"/>
          </a:p>
        </p:txBody>
      </p:sp>
      <p:sp>
        <p:nvSpPr>
          <p:cNvPr id="6" name="Footer Placeholder 5">
            <a:extLst>
              <a:ext uri="{FF2B5EF4-FFF2-40B4-BE49-F238E27FC236}">
                <a16:creationId xmlns:a16="http://schemas.microsoft.com/office/drawing/2014/main" id="{882250E6-0CAB-4383-A338-C7848229F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AEF65-DD73-4B4F-BB06-54719E65B38A}"/>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719025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C00C-59FB-48BF-9E61-CE6405B06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40A4AB-92DA-4728-8363-3E06F61BD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1FA6F2-C5A0-40CB-AF18-DD4E161C0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FCF3EF-502B-4AD6-A710-FD12AC379459}"/>
              </a:ext>
            </a:extLst>
          </p:cNvPr>
          <p:cNvSpPr>
            <a:spLocks noGrp="1"/>
          </p:cNvSpPr>
          <p:nvPr>
            <p:ph type="dt" sz="half" idx="10"/>
          </p:nvPr>
        </p:nvSpPr>
        <p:spPr/>
        <p:txBody>
          <a:bodyPr/>
          <a:lstStyle/>
          <a:p>
            <a:fld id="{C5AC46B9-065F-4438-96BA-C6E69F00AF45}" type="datetimeFigureOut">
              <a:rPr lang="en-US" smtClean="0"/>
              <a:t>11/25/2024</a:t>
            </a:fld>
            <a:endParaRPr lang="en-US"/>
          </a:p>
        </p:txBody>
      </p:sp>
      <p:sp>
        <p:nvSpPr>
          <p:cNvPr id="6" name="Footer Placeholder 5">
            <a:extLst>
              <a:ext uri="{FF2B5EF4-FFF2-40B4-BE49-F238E27FC236}">
                <a16:creationId xmlns:a16="http://schemas.microsoft.com/office/drawing/2014/main" id="{CAFEDCF5-24C5-46CF-A4F7-06D4D0882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FF4BB-B791-43F9-9009-073E03BD5438}"/>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616300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4FF6E4-302A-47FC-A683-D1DCB1804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7E2888-13F6-4BD3-B1E9-D501BEC4A5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EE6A5-7155-4A66-8E2C-379E4F43F7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C46B9-065F-4438-96BA-C6E69F00AF45}" type="datetimeFigureOut">
              <a:rPr lang="en-US" smtClean="0"/>
              <a:t>11/25/2024</a:t>
            </a:fld>
            <a:endParaRPr lang="en-US"/>
          </a:p>
        </p:txBody>
      </p:sp>
      <p:sp>
        <p:nvSpPr>
          <p:cNvPr id="5" name="Footer Placeholder 4">
            <a:extLst>
              <a:ext uri="{FF2B5EF4-FFF2-40B4-BE49-F238E27FC236}">
                <a16:creationId xmlns:a16="http://schemas.microsoft.com/office/drawing/2014/main" id="{5D89748E-6008-4E9D-9BF2-CE35C1F14B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3BF59-B5CB-4550-BFA1-D33D64ABC0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03BB07-E0DC-4E21-8DD3-F669852645CA}" type="slidenum">
              <a:rPr lang="en-US" smtClean="0"/>
              <a:t>‹#›</a:t>
            </a:fld>
            <a:endParaRPr lang="en-US"/>
          </a:p>
        </p:txBody>
      </p:sp>
    </p:spTree>
    <p:extLst>
      <p:ext uri="{BB962C8B-B14F-4D97-AF65-F5344CB8AC3E}">
        <p14:creationId xmlns:p14="http://schemas.microsoft.com/office/powerpoint/2010/main" val="4286879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hdphoto" Target="../media/hdphoto1.wdp"/><Relationship Id="rId18" Type="http://schemas.openxmlformats.org/officeDocument/2006/relationships/image" Target="../media/image14.jpe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microsoft.com/office/2007/relationships/hdphoto" Target="../media/hdphoto2.wdp"/><Relationship Id="rId20" Type="http://schemas.openxmlformats.org/officeDocument/2006/relationships/image" Target="../media/image16.jpg"/><Relationship Id="rId29"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0.png"/><Relationship Id="rId32" Type="http://schemas.openxmlformats.org/officeDocument/2006/relationships/image" Target="../media/image28.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8.jpeg"/><Relationship Id="rId19" Type="http://schemas.openxmlformats.org/officeDocument/2006/relationships/image" Target="../media/image15.png"/><Relationship Id="rId31"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1.png"/><Relationship Id="rId22" Type="http://schemas.openxmlformats.org/officeDocument/2006/relationships/image" Target="../media/image18.png"/><Relationship Id="rId27" Type="http://schemas.openxmlformats.org/officeDocument/2006/relationships/image" Target="../media/image23.emf"/><Relationship Id="rId30"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jpg"/><Relationship Id="rId12"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2.jpg"/><Relationship Id="rId11" Type="http://schemas.openxmlformats.org/officeDocument/2006/relationships/image" Target="../media/image37.jpeg"/><Relationship Id="rId5" Type="http://schemas.openxmlformats.org/officeDocument/2006/relationships/image" Target="../media/image31.jpg"/><Relationship Id="rId10" Type="http://schemas.openxmlformats.org/officeDocument/2006/relationships/image" Target="../media/image36.png"/><Relationship Id="rId4" Type="http://schemas.openxmlformats.org/officeDocument/2006/relationships/image" Target="../media/image30.wmf"/><Relationship Id="rId9" Type="http://schemas.openxmlformats.org/officeDocument/2006/relationships/image" Target="../media/image3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38.png"/><Relationship Id="rId3" Type="http://schemas.openxmlformats.org/officeDocument/2006/relationships/image" Target="../media/image44.png"/><Relationship Id="rId21" Type="http://schemas.openxmlformats.org/officeDocument/2006/relationships/image" Target="../media/image58.png"/><Relationship Id="rId7" Type="http://schemas.openxmlformats.org/officeDocument/2006/relationships/image" Target="../media/image37.jpeg"/><Relationship Id="rId12" Type="http://schemas.openxmlformats.org/officeDocument/2006/relationships/image" Target="../media/image51.jpg"/><Relationship Id="rId17" Type="http://schemas.microsoft.com/office/2007/relationships/hdphoto" Target="../media/hdphoto4.wdp"/><Relationship Id="rId2" Type="http://schemas.openxmlformats.org/officeDocument/2006/relationships/notesSlide" Target="../notesSlides/notesSlide6.xml"/><Relationship Id="rId16" Type="http://schemas.openxmlformats.org/officeDocument/2006/relationships/image" Target="../media/image55.png"/><Relationship Id="rId20" Type="http://schemas.openxmlformats.org/officeDocument/2006/relationships/image" Target="../media/image57.jpe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emf"/><Relationship Id="rId10" Type="http://schemas.openxmlformats.org/officeDocument/2006/relationships/image" Target="../media/image49.png"/><Relationship Id="rId19" Type="http://schemas.openxmlformats.org/officeDocument/2006/relationships/image" Target="../media/image56.jpeg"/><Relationship Id="rId4" Type="http://schemas.microsoft.com/office/2007/relationships/hdphoto" Target="../media/hdphoto3.wdp"/><Relationship Id="rId9" Type="http://schemas.openxmlformats.org/officeDocument/2006/relationships/image" Target="../media/image48.png"/><Relationship Id="rId14" Type="http://schemas.openxmlformats.org/officeDocument/2006/relationships/image" Target="../media/image53.jpe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jpeg"/><Relationship Id="rId18" Type="http://schemas.openxmlformats.org/officeDocument/2006/relationships/image" Target="../media/image75.jpeg"/><Relationship Id="rId3" Type="http://schemas.openxmlformats.org/officeDocument/2006/relationships/image" Target="../media/image61.jpeg"/><Relationship Id="rId7" Type="http://schemas.microsoft.com/office/2007/relationships/hdphoto" Target="../media/hdphoto5.wdp"/><Relationship Id="rId12" Type="http://schemas.openxmlformats.org/officeDocument/2006/relationships/image" Target="../media/image69.jpeg"/><Relationship Id="rId17" Type="http://schemas.openxmlformats.org/officeDocument/2006/relationships/image" Target="../media/image74.jpeg"/><Relationship Id="rId2" Type="http://schemas.openxmlformats.org/officeDocument/2006/relationships/notesSlide" Target="../notesSlides/notesSlide7.xml"/><Relationship Id="rId16" Type="http://schemas.openxmlformats.org/officeDocument/2006/relationships/image" Target="../media/image73.jpeg"/><Relationship Id="rId20" Type="http://schemas.openxmlformats.org/officeDocument/2006/relationships/image" Target="../media/image77.jpeg"/><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8.jpeg"/><Relationship Id="rId5" Type="http://schemas.openxmlformats.org/officeDocument/2006/relationships/image" Target="../media/image63.jpeg"/><Relationship Id="rId15" Type="http://schemas.openxmlformats.org/officeDocument/2006/relationships/image" Target="../media/image72.png"/><Relationship Id="rId10" Type="http://schemas.openxmlformats.org/officeDocument/2006/relationships/image" Target="../media/image67.jpeg"/><Relationship Id="rId19" Type="http://schemas.openxmlformats.org/officeDocument/2006/relationships/image" Target="../media/image76.png"/><Relationship Id="rId4" Type="http://schemas.openxmlformats.org/officeDocument/2006/relationships/image" Target="../media/image62.jpeg"/><Relationship Id="rId9" Type="http://schemas.openxmlformats.org/officeDocument/2006/relationships/image" Target="../media/image66.jpeg"/><Relationship Id="rId14" Type="http://schemas.openxmlformats.org/officeDocument/2006/relationships/image" Target="../media/image71.jpeg"/></Relationships>
</file>

<file path=ppt/slides/_rels/slide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2. Direction of </a:t>
            </a:r>
            <a:r>
              <a:rPr kumimoji="1" lang="en-US" altLang="ja-JP" sz="2800" dirty="0">
                <a:latin typeface="Meiryo UI" panose="020B0604030504040204" pitchFamily="50" charset="-128"/>
                <a:ea typeface="Meiryo UI" panose="020B0604030504040204" pitchFamily="50" charset="-128"/>
              </a:rPr>
              <a:t>Smart Factory</a:t>
            </a:r>
            <a:endPar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endParaRPr>
          </a:p>
        </p:txBody>
      </p:sp>
      <p:sp>
        <p:nvSpPr>
          <p:cNvPr id="24" name="スライド番号プレースホルダー 1">
            <a:extLst>
              <a:ext uri="{FF2B5EF4-FFF2-40B4-BE49-F238E27FC236}">
                <a16:creationId xmlns:a16="http://schemas.microsoft.com/office/drawing/2014/main" id="{F9FEBE4C-E49F-4054-3898-20AEB2E826C3}"/>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1</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pic>
        <p:nvPicPr>
          <p:cNvPr id="3" name="Picture 457">
            <a:extLst>
              <a:ext uri="{FF2B5EF4-FFF2-40B4-BE49-F238E27FC236}">
                <a16:creationId xmlns:a16="http://schemas.microsoft.com/office/drawing/2014/main" id="{C051A5EF-D881-F663-4916-FD1C7116317F}"/>
              </a:ext>
            </a:extLst>
          </p:cNvPr>
          <p:cNvPicPr>
            <a:picLocks noChangeAspect="1"/>
          </p:cNvPicPr>
          <p:nvPr/>
        </p:nvPicPr>
        <p:blipFill rotWithShape="1">
          <a:blip r:embed="rId3"/>
          <a:srcRect t="9005"/>
          <a:stretch/>
        </p:blipFill>
        <p:spPr>
          <a:xfrm>
            <a:off x="6335325" y="5709653"/>
            <a:ext cx="3147280" cy="1029541"/>
          </a:xfrm>
          <a:prstGeom prst="rect">
            <a:avLst/>
          </a:prstGeom>
        </p:spPr>
      </p:pic>
      <p:pic>
        <p:nvPicPr>
          <p:cNvPr id="5" name="Picture 443">
            <a:extLst>
              <a:ext uri="{FF2B5EF4-FFF2-40B4-BE49-F238E27FC236}">
                <a16:creationId xmlns:a16="http://schemas.microsoft.com/office/drawing/2014/main" id="{F3EC2156-4FE5-B2B0-DF77-1945991186C0}"/>
              </a:ext>
            </a:extLst>
          </p:cNvPr>
          <p:cNvPicPr>
            <a:picLocks noChangeAspect="1"/>
          </p:cNvPicPr>
          <p:nvPr/>
        </p:nvPicPr>
        <p:blipFill>
          <a:blip r:embed="rId4"/>
          <a:stretch>
            <a:fillRect/>
          </a:stretch>
        </p:blipFill>
        <p:spPr>
          <a:xfrm>
            <a:off x="3819136" y="2434498"/>
            <a:ext cx="241978" cy="471735"/>
          </a:xfrm>
          <a:prstGeom prst="rect">
            <a:avLst/>
          </a:prstGeom>
        </p:spPr>
      </p:pic>
      <p:sp>
        <p:nvSpPr>
          <p:cNvPr id="6" name="Rectangle 207">
            <a:extLst>
              <a:ext uri="{FF2B5EF4-FFF2-40B4-BE49-F238E27FC236}">
                <a16:creationId xmlns:a16="http://schemas.microsoft.com/office/drawing/2014/main" id="{2337A679-470C-28FD-B39C-EB1381F74987}"/>
              </a:ext>
            </a:extLst>
          </p:cNvPr>
          <p:cNvSpPr/>
          <p:nvPr/>
        </p:nvSpPr>
        <p:spPr bwMode="auto">
          <a:xfrm>
            <a:off x="2529238" y="2295414"/>
            <a:ext cx="1055318" cy="1050518"/>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7" name="Picture 208">
            <a:extLst>
              <a:ext uri="{FF2B5EF4-FFF2-40B4-BE49-F238E27FC236}">
                <a16:creationId xmlns:a16="http://schemas.microsoft.com/office/drawing/2014/main" id="{D98B095A-585A-74C8-699D-AD56669B2C60}"/>
              </a:ext>
            </a:extLst>
          </p:cNvPr>
          <p:cNvPicPr>
            <a:picLocks noChangeAspect="1"/>
          </p:cNvPicPr>
          <p:nvPr/>
        </p:nvPicPr>
        <p:blipFill rotWithShape="1">
          <a:blip r:embed="rId5"/>
          <a:srcRect l="47260" t="12222"/>
          <a:stretch/>
        </p:blipFill>
        <p:spPr>
          <a:xfrm>
            <a:off x="5287951" y="2542856"/>
            <a:ext cx="351289" cy="435670"/>
          </a:xfrm>
          <a:prstGeom prst="rect">
            <a:avLst/>
          </a:prstGeom>
        </p:spPr>
      </p:pic>
      <p:pic>
        <p:nvPicPr>
          <p:cNvPr id="8" name="Picture 209">
            <a:extLst>
              <a:ext uri="{FF2B5EF4-FFF2-40B4-BE49-F238E27FC236}">
                <a16:creationId xmlns:a16="http://schemas.microsoft.com/office/drawing/2014/main" id="{3D510DE2-A9ED-57E0-96BE-B69B9328C88E}"/>
              </a:ext>
            </a:extLst>
          </p:cNvPr>
          <p:cNvPicPr>
            <a:picLocks noChangeAspect="1"/>
          </p:cNvPicPr>
          <p:nvPr/>
        </p:nvPicPr>
        <p:blipFill>
          <a:blip r:embed="rId6"/>
          <a:stretch>
            <a:fillRect/>
          </a:stretch>
        </p:blipFill>
        <p:spPr>
          <a:xfrm>
            <a:off x="5089977" y="2324082"/>
            <a:ext cx="651481" cy="251674"/>
          </a:xfrm>
          <a:prstGeom prst="rect">
            <a:avLst/>
          </a:prstGeom>
        </p:spPr>
      </p:pic>
      <p:sp>
        <p:nvSpPr>
          <p:cNvPr id="9" name="Arrow: Right 210">
            <a:extLst>
              <a:ext uri="{FF2B5EF4-FFF2-40B4-BE49-F238E27FC236}">
                <a16:creationId xmlns:a16="http://schemas.microsoft.com/office/drawing/2014/main" id="{BCD8AF3A-AB48-C286-4DA4-EB1A28926061}"/>
              </a:ext>
            </a:extLst>
          </p:cNvPr>
          <p:cNvSpPr/>
          <p:nvPr/>
        </p:nvSpPr>
        <p:spPr>
          <a:xfrm>
            <a:off x="2489493" y="2013266"/>
            <a:ext cx="8455844" cy="364902"/>
          </a:xfrm>
          <a:prstGeom prst="rightArrow">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lIns="36000" tIns="0" rIns="36000" bIns="0" anchor="ctr" anchorCtr="0">
            <a:noAutofit/>
          </a:bodyPr>
          <a:lstStyle/>
          <a:p>
            <a:pPr fontAlgn="base">
              <a:spcBef>
                <a:spcPct val="0"/>
              </a:spcBef>
              <a:spcAft>
                <a:spcPct val="0"/>
              </a:spcAft>
              <a:defRPr/>
            </a:pPr>
            <a:endParaRPr lang="en-US" sz="1100" b="1" dirty="0">
              <a:solidFill>
                <a:srgbClr val="000000">
                  <a:hueOff val="0"/>
                  <a:satOff val="0"/>
                  <a:lumOff val="0"/>
                  <a:alphaOff val="0"/>
                </a:srgbClr>
              </a:solidFill>
              <a:latin typeface="Meiryo UI" panose="020B0604030504040204" pitchFamily="50" charset="-128"/>
              <a:ea typeface="Meiryo UI" panose="020B0604030504040204" pitchFamily="50" charset="-128"/>
            </a:endParaRPr>
          </a:p>
        </p:txBody>
      </p:sp>
      <p:sp>
        <p:nvSpPr>
          <p:cNvPr id="10" name="AutoShape 374">
            <a:extLst>
              <a:ext uri="{FF2B5EF4-FFF2-40B4-BE49-F238E27FC236}">
                <a16:creationId xmlns:a16="http://schemas.microsoft.com/office/drawing/2014/main" id="{E5A8D792-4488-19CA-3AA4-50080C8FDE9A}"/>
              </a:ext>
            </a:extLst>
          </p:cNvPr>
          <p:cNvSpPr>
            <a:spLocks noChangeArrowheads="1"/>
          </p:cNvSpPr>
          <p:nvPr/>
        </p:nvSpPr>
        <p:spPr bwMode="auto">
          <a:xfrm>
            <a:off x="2489496" y="2087330"/>
            <a:ext cx="8455845" cy="1290892"/>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11" name="AutoShape 381">
            <a:extLst>
              <a:ext uri="{FF2B5EF4-FFF2-40B4-BE49-F238E27FC236}">
                <a16:creationId xmlns:a16="http://schemas.microsoft.com/office/drawing/2014/main" id="{769BB28C-4467-F358-7596-8858963C7EE2}"/>
              </a:ext>
            </a:extLst>
          </p:cNvPr>
          <p:cNvSpPr>
            <a:spLocks noChangeArrowheads="1"/>
          </p:cNvSpPr>
          <p:nvPr/>
        </p:nvSpPr>
        <p:spPr bwMode="auto">
          <a:xfrm>
            <a:off x="2823056" y="1774437"/>
            <a:ext cx="8129261"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a:spcBef>
                <a:spcPct val="50000"/>
              </a:spcBef>
              <a:defRPr/>
            </a:pPr>
            <a:r>
              <a:rPr lang="en-US" altLang="ja-JP" sz="1200" b="1" dirty="0">
                <a:solidFill>
                  <a:srgbClr val="FFFFFF"/>
                </a:solidFill>
                <a:latin typeface="Meiryo UI" panose="020B0604030504040204" pitchFamily="50" charset="-128"/>
                <a:ea typeface="Meiryo UI" panose="020B0604030504040204" pitchFamily="50" charset="-128"/>
              </a:rPr>
              <a:t>STRENGTHEN FACTORY STREAMLINE TIGHTEN CONTROL</a:t>
            </a:r>
          </a:p>
        </p:txBody>
      </p:sp>
      <p:sp>
        <p:nvSpPr>
          <p:cNvPr id="12" name="AutoShape 374">
            <a:extLst>
              <a:ext uri="{FF2B5EF4-FFF2-40B4-BE49-F238E27FC236}">
                <a16:creationId xmlns:a16="http://schemas.microsoft.com/office/drawing/2014/main" id="{FC5AF567-11BD-A8C9-CF56-2F7674E1A943}"/>
              </a:ext>
            </a:extLst>
          </p:cNvPr>
          <p:cNvSpPr>
            <a:spLocks noChangeArrowheads="1"/>
          </p:cNvSpPr>
          <p:nvPr/>
        </p:nvSpPr>
        <p:spPr bwMode="auto">
          <a:xfrm>
            <a:off x="2496472" y="3744384"/>
            <a:ext cx="8455845" cy="1224083"/>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13" name="AutoShape 381">
            <a:extLst>
              <a:ext uri="{FF2B5EF4-FFF2-40B4-BE49-F238E27FC236}">
                <a16:creationId xmlns:a16="http://schemas.microsoft.com/office/drawing/2014/main" id="{F482E7BC-E9CF-A59B-7895-FB0C5237DDCE}"/>
              </a:ext>
            </a:extLst>
          </p:cNvPr>
          <p:cNvSpPr>
            <a:spLocks noChangeArrowheads="1"/>
          </p:cNvSpPr>
          <p:nvPr/>
        </p:nvSpPr>
        <p:spPr bwMode="auto">
          <a:xfrm>
            <a:off x="2815882" y="3424089"/>
            <a:ext cx="8136437"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fontAlgn="base">
              <a:spcBef>
                <a:spcPct val="0"/>
              </a:spcBef>
              <a:spcAft>
                <a:spcPct val="0"/>
              </a:spcAft>
              <a:defRPr/>
            </a:pPr>
            <a:r>
              <a:rPr kumimoji="1" lang="en-US" altLang="ja-JP" sz="1200" b="1" dirty="0">
                <a:solidFill>
                  <a:srgbClr val="FFFFFF"/>
                </a:solidFill>
                <a:latin typeface="Meiryo UI" panose="020B0604030504040204" pitchFamily="50" charset="-128"/>
                <a:ea typeface="Meiryo UI" panose="020B0604030504040204" pitchFamily="50" charset="-128"/>
              </a:rPr>
              <a:t>REDUCE OFFICE MANUAL JOB BY E-OFFICE</a:t>
            </a:r>
            <a:r>
              <a:rPr kumimoji="1" lang="ja-JP" altLang="en-US" sz="1200" b="1" dirty="0">
                <a:solidFill>
                  <a:srgbClr val="FFFFFF"/>
                </a:solidFill>
                <a:latin typeface="Meiryo UI" panose="020B0604030504040204" pitchFamily="50" charset="-128"/>
                <a:ea typeface="Meiryo UI" panose="020B0604030504040204" pitchFamily="50" charset="-128"/>
              </a:rPr>
              <a:t> </a:t>
            </a:r>
            <a:r>
              <a:rPr kumimoji="1" lang="en-US" altLang="ja-JP" sz="800" b="1" dirty="0">
                <a:solidFill>
                  <a:srgbClr val="FFFFFF"/>
                </a:solidFill>
                <a:latin typeface="Meiryo UI" panose="020B0604030504040204" pitchFamily="50" charset="-128"/>
                <a:ea typeface="Meiryo UI" panose="020B0604030504040204" pitchFamily="50" charset="-128"/>
              </a:rPr>
              <a:t>(E-Learning, E-Leave, E-OT, E-Work, E-EVALUATION, E-SIGN, E-Assistant)</a:t>
            </a:r>
            <a:endParaRPr lang="en-US" altLang="ja-JP" sz="900" b="1" dirty="0">
              <a:solidFill>
                <a:srgbClr val="FFFFFF"/>
              </a:solidFill>
              <a:latin typeface="Meiryo UI" panose="020B0604030504040204" pitchFamily="50" charset="-128"/>
              <a:ea typeface="Meiryo UI" panose="020B0604030504040204" pitchFamily="50" charset="-128"/>
            </a:endParaRPr>
          </a:p>
        </p:txBody>
      </p:sp>
      <p:sp>
        <p:nvSpPr>
          <p:cNvPr id="14" name="AutoShape 381">
            <a:extLst>
              <a:ext uri="{FF2B5EF4-FFF2-40B4-BE49-F238E27FC236}">
                <a16:creationId xmlns:a16="http://schemas.microsoft.com/office/drawing/2014/main" id="{BF92CC00-FFD8-66F6-B2AF-D83C7BB657D1}"/>
              </a:ext>
            </a:extLst>
          </p:cNvPr>
          <p:cNvSpPr>
            <a:spLocks noChangeArrowheads="1"/>
          </p:cNvSpPr>
          <p:nvPr/>
        </p:nvSpPr>
        <p:spPr bwMode="auto">
          <a:xfrm>
            <a:off x="2830654" y="5031999"/>
            <a:ext cx="8121663"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a:spcBef>
                <a:spcPct val="50000"/>
              </a:spcBef>
              <a:defRPr/>
            </a:pPr>
            <a:r>
              <a:rPr kumimoji="1" lang="en-US" altLang="ja-JP" sz="1200" b="1" dirty="0">
                <a:solidFill>
                  <a:srgbClr val="FFFFFF"/>
                </a:solidFill>
                <a:latin typeface="Meiryo UI" panose="020B0604030504040204" pitchFamily="50" charset="-128"/>
                <a:ea typeface="Meiryo UI" panose="020B0604030504040204" pitchFamily="50" charset="-128"/>
              </a:rPr>
              <a:t>TOWARDS SMART FACTORY</a:t>
            </a:r>
            <a:endParaRPr lang="en-US" altLang="ja-JP" sz="1200" b="1" dirty="0">
              <a:solidFill>
                <a:srgbClr val="FFFFFF"/>
              </a:solidFill>
              <a:latin typeface="Meiryo UI" panose="020B0604030504040204" pitchFamily="50" charset="-128"/>
              <a:ea typeface="Meiryo UI" panose="020B0604030504040204" pitchFamily="50" charset="-128"/>
            </a:endParaRPr>
          </a:p>
        </p:txBody>
      </p:sp>
      <p:sp>
        <p:nvSpPr>
          <p:cNvPr id="16" name="Oval 217">
            <a:extLst>
              <a:ext uri="{FF2B5EF4-FFF2-40B4-BE49-F238E27FC236}">
                <a16:creationId xmlns:a16="http://schemas.microsoft.com/office/drawing/2014/main" id="{D3D9B00D-51A2-7BAD-7C5D-30DB39529424}"/>
              </a:ext>
            </a:extLst>
          </p:cNvPr>
          <p:cNvSpPr/>
          <p:nvPr/>
        </p:nvSpPr>
        <p:spPr>
          <a:xfrm>
            <a:off x="2569997" y="1788161"/>
            <a:ext cx="208430" cy="212058"/>
          </a:xfrm>
          <a:prstGeom prst="ellipse">
            <a:avLst/>
          </a:prstGeom>
          <a:solidFill>
            <a:srgbClr val="00CC00"/>
          </a:solidFill>
          <a:ln/>
        </p:spPr>
        <p:style>
          <a:lnRef idx="2">
            <a:schemeClr val="accent2">
              <a:shade val="50000"/>
            </a:schemeClr>
          </a:lnRef>
          <a:fillRef idx="1">
            <a:schemeClr val="accent2"/>
          </a:fillRef>
          <a:effectRef idx="0">
            <a:schemeClr val="accent2"/>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1</a:t>
            </a:r>
          </a:p>
        </p:txBody>
      </p:sp>
      <p:sp>
        <p:nvSpPr>
          <p:cNvPr id="17" name="Oval 218">
            <a:extLst>
              <a:ext uri="{FF2B5EF4-FFF2-40B4-BE49-F238E27FC236}">
                <a16:creationId xmlns:a16="http://schemas.microsoft.com/office/drawing/2014/main" id="{7784C20A-4AF9-8836-6A5A-C36BC90AFD66}"/>
              </a:ext>
            </a:extLst>
          </p:cNvPr>
          <p:cNvSpPr/>
          <p:nvPr/>
        </p:nvSpPr>
        <p:spPr>
          <a:xfrm>
            <a:off x="2569997" y="3459359"/>
            <a:ext cx="208430" cy="212058"/>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2</a:t>
            </a:r>
          </a:p>
        </p:txBody>
      </p:sp>
      <p:sp>
        <p:nvSpPr>
          <p:cNvPr id="18" name="Oval 219">
            <a:extLst>
              <a:ext uri="{FF2B5EF4-FFF2-40B4-BE49-F238E27FC236}">
                <a16:creationId xmlns:a16="http://schemas.microsoft.com/office/drawing/2014/main" id="{60FE8BAC-6E50-9CE8-7A12-0E305C89593F}"/>
              </a:ext>
            </a:extLst>
          </p:cNvPr>
          <p:cNvSpPr/>
          <p:nvPr/>
        </p:nvSpPr>
        <p:spPr>
          <a:xfrm>
            <a:off x="2569998" y="5051331"/>
            <a:ext cx="221078" cy="215941"/>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3</a:t>
            </a:r>
          </a:p>
        </p:txBody>
      </p:sp>
      <p:sp>
        <p:nvSpPr>
          <p:cNvPr id="22" name="AutoShape 374">
            <a:extLst>
              <a:ext uri="{FF2B5EF4-FFF2-40B4-BE49-F238E27FC236}">
                <a16:creationId xmlns:a16="http://schemas.microsoft.com/office/drawing/2014/main" id="{A700ED39-7C02-E4EB-6DCD-F093BC679EC4}"/>
              </a:ext>
            </a:extLst>
          </p:cNvPr>
          <p:cNvSpPr>
            <a:spLocks noChangeArrowheads="1"/>
          </p:cNvSpPr>
          <p:nvPr/>
        </p:nvSpPr>
        <p:spPr bwMode="auto">
          <a:xfrm>
            <a:off x="2489496" y="5332771"/>
            <a:ext cx="8462821" cy="1382890"/>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23" name="Rectangle 224">
            <a:extLst>
              <a:ext uri="{FF2B5EF4-FFF2-40B4-BE49-F238E27FC236}">
                <a16:creationId xmlns:a16="http://schemas.microsoft.com/office/drawing/2014/main" id="{8403F926-B72E-E80D-5D48-EFC0105434F3}"/>
              </a:ext>
            </a:extLst>
          </p:cNvPr>
          <p:cNvSpPr/>
          <p:nvPr/>
        </p:nvSpPr>
        <p:spPr>
          <a:xfrm>
            <a:off x="3849782" y="2077059"/>
            <a:ext cx="530915"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PQC</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5" name="Rectangle 225">
            <a:extLst>
              <a:ext uri="{FF2B5EF4-FFF2-40B4-BE49-F238E27FC236}">
                <a16:creationId xmlns:a16="http://schemas.microsoft.com/office/drawing/2014/main" id="{2D2669DD-69D4-9F62-E2E5-B5FB0318322B}"/>
              </a:ext>
            </a:extLst>
          </p:cNvPr>
          <p:cNvSpPr/>
          <p:nvPr/>
        </p:nvSpPr>
        <p:spPr>
          <a:xfrm>
            <a:off x="2840631" y="2084191"/>
            <a:ext cx="543739"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MCS</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6" name="Rectangle 226">
            <a:extLst>
              <a:ext uri="{FF2B5EF4-FFF2-40B4-BE49-F238E27FC236}">
                <a16:creationId xmlns:a16="http://schemas.microsoft.com/office/drawing/2014/main" id="{A3CAA3F5-31A9-8B94-90DB-0277FAA9DFF9}"/>
              </a:ext>
            </a:extLst>
          </p:cNvPr>
          <p:cNvSpPr/>
          <p:nvPr/>
        </p:nvSpPr>
        <p:spPr>
          <a:xfrm>
            <a:off x="5070716" y="2077059"/>
            <a:ext cx="540533"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SMT</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7" name="Rectangle 227">
            <a:extLst>
              <a:ext uri="{FF2B5EF4-FFF2-40B4-BE49-F238E27FC236}">
                <a16:creationId xmlns:a16="http://schemas.microsoft.com/office/drawing/2014/main" id="{FE79D65E-7654-D2FC-FD9E-2D1E32AD749A}"/>
              </a:ext>
            </a:extLst>
          </p:cNvPr>
          <p:cNvSpPr/>
          <p:nvPr/>
        </p:nvSpPr>
        <p:spPr>
          <a:xfrm>
            <a:off x="6134096" y="2077059"/>
            <a:ext cx="506870"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DIP</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8" name="Rectangle 228">
            <a:extLst>
              <a:ext uri="{FF2B5EF4-FFF2-40B4-BE49-F238E27FC236}">
                <a16:creationId xmlns:a16="http://schemas.microsoft.com/office/drawing/2014/main" id="{C6EFA413-669E-4F8D-439C-B3F76634DB88}"/>
              </a:ext>
            </a:extLst>
          </p:cNvPr>
          <p:cNvSpPr/>
          <p:nvPr/>
        </p:nvSpPr>
        <p:spPr>
          <a:xfrm>
            <a:off x="8198121" y="2077059"/>
            <a:ext cx="425116"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FA</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9" name="Rectangle 229">
            <a:extLst>
              <a:ext uri="{FF2B5EF4-FFF2-40B4-BE49-F238E27FC236}">
                <a16:creationId xmlns:a16="http://schemas.microsoft.com/office/drawing/2014/main" id="{03C387F7-F724-5F49-905E-37099200336A}"/>
              </a:ext>
            </a:extLst>
          </p:cNvPr>
          <p:cNvSpPr/>
          <p:nvPr/>
        </p:nvSpPr>
        <p:spPr>
          <a:xfrm>
            <a:off x="8975929" y="2068407"/>
            <a:ext cx="442750"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QC</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0" name="Rectangle 230">
            <a:extLst>
              <a:ext uri="{FF2B5EF4-FFF2-40B4-BE49-F238E27FC236}">
                <a16:creationId xmlns:a16="http://schemas.microsoft.com/office/drawing/2014/main" id="{2EACBA4C-BA19-B978-815D-431A68BC8068}"/>
              </a:ext>
            </a:extLst>
          </p:cNvPr>
          <p:cNvSpPr/>
          <p:nvPr/>
        </p:nvSpPr>
        <p:spPr>
          <a:xfrm>
            <a:off x="9579266" y="2077058"/>
            <a:ext cx="615874"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PSCD</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1" name="Rectangle 231">
            <a:extLst>
              <a:ext uri="{FF2B5EF4-FFF2-40B4-BE49-F238E27FC236}">
                <a16:creationId xmlns:a16="http://schemas.microsoft.com/office/drawing/2014/main" id="{3F7ECD92-152D-6793-D631-71F9423B9DE4}"/>
              </a:ext>
            </a:extLst>
          </p:cNvPr>
          <p:cNvSpPr/>
          <p:nvPr/>
        </p:nvSpPr>
        <p:spPr>
          <a:xfrm>
            <a:off x="7190067" y="2077059"/>
            <a:ext cx="558166"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PMD</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2" name="フローチャート : 磁気ディスク 40">
            <a:extLst>
              <a:ext uri="{FF2B5EF4-FFF2-40B4-BE49-F238E27FC236}">
                <a16:creationId xmlns:a16="http://schemas.microsoft.com/office/drawing/2014/main" id="{6EADA0BE-9A60-0031-C5D2-053D2C1B24CA}"/>
              </a:ext>
            </a:extLst>
          </p:cNvPr>
          <p:cNvSpPr>
            <a:spLocks noChangeArrowheads="1"/>
          </p:cNvSpPr>
          <p:nvPr/>
        </p:nvSpPr>
        <p:spPr bwMode="auto">
          <a:xfrm>
            <a:off x="2616206" y="2335747"/>
            <a:ext cx="305309" cy="2150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SAP</a:t>
            </a:r>
            <a:endParaRPr lang="en-SG" sz="9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33" name="フローチャート : 磁気ディスク 40">
            <a:extLst>
              <a:ext uri="{FF2B5EF4-FFF2-40B4-BE49-F238E27FC236}">
                <a16:creationId xmlns:a16="http://schemas.microsoft.com/office/drawing/2014/main" id="{EC0586E3-6EF7-C049-0E1A-D5B72239E1CE}"/>
              </a:ext>
            </a:extLst>
          </p:cNvPr>
          <p:cNvSpPr>
            <a:spLocks noChangeArrowheads="1"/>
          </p:cNvSpPr>
          <p:nvPr/>
        </p:nvSpPr>
        <p:spPr bwMode="auto">
          <a:xfrm>
            <a:off x="2616206" y="2694771"/>
            <a:ext cx="305309" cy="2150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34" name="上下矢印 15">
            <a:extLst>
              <a:ext uri="{FF2B5EF4-FFF2-40B4-BE49-F238E27FC236}">
                <a16:creationId xmlns:a16="http://schemas.microsoft.com/office/drawing/2014/main" id="{33F65204-C9E1-155C-4F26-03B0E87FF2EE}"/>
              </a:ext>
            </a:extLst>
          </p:cNvPr>
          <p:cNvSpPr>
            <a:spLocks noChangeArrowheads="1"/>
          </p:cNvSpPr>
          <p:nvPr/>
        </p:nvSpPr>
        <p:spPr bwMode="auto">
          <a:xfrm>
            <a:off x="2695972" y="2554488"/>
            <a:ext cx="198731" cy="146288"/>
          </a:xfrm>
          <a:prstGeom prst="upDownArrow">
            <a:avLst>
              <a:gd name="adj1" fmla="val 53972"/>
              <a:gd name="adj2" fmla="val 3061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p>
            <a:pPr algn="ctr" fontAlgn="base">
              <a:spcBef>
                <a:spcPct val="0"/>
              </a:spcBef>
              <a:spcAft>
                <a:spcPct val="0"/>
              </a:spcAft>
              <a:defRPr/>
            </a:pPr>
            <a:endParaRPr kumimoji="1" lang="en-SG" sz="1100" b="1" dirty="0">
              <a:solidFill>
                <a:srgbClr val="FFFFFF"/>
              </a:solidFill>
              <a:latin typeface="Meiryo UI" panose="020B0604030504040204" pitchFamily="50" charset="-128"/>
              <a:ea typeface="Meiryo UI" panose="020B0604030504040204" pitchFamily="50" charset="-128"/>
            </a:endParaRPr>
          </a:p>
        </p:txBody>
      </p:sp>
      <p:sp>
        <p:nvSpPr>
          <p:cNvPr id="35" name="二等辺三角形 7172">
            <a:extLst>
              <a:ext uri="{FF2B5EF4-FFF2-40B4-BE49-F238E27FC236}">
                <a16:creationId xmlns:a16="http://schemas.microsoft.com/office/drawing/2014/main" id="{6DD3BEE4-FC13-363A-1EB0-D50F5C50865E}"/>
              </a:ext>
            </a:extLst>
          </p:cNvPr>
          <p:cNvSpPr>
            <a:spLocks noChangeArrowheads="1"/>
          </p:cNvSpPr>
          <p:nvPr/>
        </p:nvSpPr>
        <p:spPr bwMode="auto">
          <a:xfrm rot="5400000">
            <a:off x="3712527" y="2384213"/>
            <a:ext cx="144879" cy="211428"/>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lIns="36000" tIns="0" rIns="36000" bIns="0" anchor="ctr" anchorCtr="0">
            <a:no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900" b="1" dirty="0">
              <a:solidFill>
                <a:srgbClr val="000000"/>
              </a:solidFill>
              <a:latin typeface="Meiryo UI" panose="020B0604030504040204" pitchFamily="50" charset="-128"/>
              <a:ea typeface="Meiryo UI" panose="020B0604030504040204" pitchFamily="50" charset="-128"/>
              <a:cs typeface="Arial" pitchFamily="34" charset="0"/>
            </a:endParaRPr>
          </a:p>
        </p:txBody>
      </p:sp>
      <p:sp>
        <p:nvSpPr>
          <p:cNvPr id="36" name="TextBox 250">
            <a:extLst>
              <a:ext uri="{FF2B5EF4-FFF2-40B4-BE49-F238E27FC236}">
                <a16:creationId xmlns:a16="http://schemas.microsoft.com/office/drawing/2014/main" id="{4BECE690-5643-81C1-D3AD-768004681BDB}"/>
              </a:ext>
            </a:extLst>
          </p:cNvPr>
          <p:cNvSpPr txBox="1"/>
          <p:nvPr/>
        </p:nvSpPr>
        <p:spPr>
          <a:xfrm>
            <a:off x="2529239" y="3006358"/>
            <a:ext cx="1058518"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Free loc. &amp; Smart W/H control</a:t>
            </a:r>
          </a:p>
        </p:txBody>
      </p:sp>
      <p:grpSp>
        <p:nvGrpSpPr>
          <p:cNvPr id="37" name="Group 251">
            <a:extLst>
              <a:ext uri="{FF2B5EF4-FFF2-40B4-BE49-F238E27FC236}">
                <a16:creationId xmlns:a16="http://schemas.microsoft.com/office/drawing/2014/main" id="{3EB1F4D0-5915-EE91-C960-D3B6746E37F9}"/>
              </a:ext>
            </a:extLst>
          </p:cNvPr>
          <p:cNvGrpSpPr/>
          <p:nvPr/>
        </p:nvGrpSpPr>
        <p:grpSpPr>
          <a:xfrm>
            <a:off x="4109708" y="2374123"/>
            <a:ext cx="489129" cy="554493"/>
            <a:chOff x="2140802" y="1595024"/>
            <a:chExt cx="787782" cy="647332"/>
          </a:xfrm>
        </p:grpSpPr>
        <p:grpSp>
          <p:nvGrpSpPr>
            <p:cNvPr id="165" name="Group 252">
              <a:extLst>
                <a:ext uri="{FF2B5EF4-FFF2-40B4-BE49-F238E27FC236}">
                  <a16:creationId xmlns:a16="http://schemas.microsoft.com/office/drawing/2014/main" id="{85457DF2-6912-EEF9-6155-A4E298816454}"/>
                </a:ext>
              </a:extLst>
            </p:cNvPr>
            <p:cNvGrpSpPr/>
            <p:nvPr/>
          </p:nvGrpSpPr>
          <p:grpSpPr>
            <a:xfrm>
              <a:off x="2140802" y="1595024"/>
              <a:ext cx="787782" cy="647332"/>
              <a:chOff x="5258790" y="2945712"/>
              <a:chExt cx="3784859" cy="2599378"/>
            </a:xfrm>
          </p:grpSpPr>
          <p:pic>
            <p:nvPicPr>
              <p:cNvPr id="177" name="Picture 264">
                <a:extLst>
                  <a:ext uri="{FF2B5EF4-FFF2-40B4-BE49-F238E27FC236}">
                    <a16:creationId xmlns:a16="http://schemas.microsoft.com/office/drawing/2014/main" id="{B95D64C4-6369-A6AD-CA47-6DFE98A440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8790" y="2945712"/>
                <a:ext cx="3784859" cy="2599378"/>
              </a:xfrm>
              <a:prstGeom prst="rect">
                <a:avLst/>
              </a:prstGeom>
            </p:spPr>
          </p:pic>
          <p:pic>
            <p:nvPicPr>
              <p:cNvPr id="178" name="図 4">
                <a:extLst>
                  <a:ext uri="{FF2B5EF4-FFF2-40B4-BE49-F238E27FC236}">
                    <a16:creationId xmlns:a16="http://schemas.microsoft.com/office/drawing/2014/main" id="{5F4421F4-3DA8-D08C-B8D7-AA32FD29E1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179" name="Rectangle 6">
                <a:extLst>
                  <a:ext uri="{FF2B5EF4-FFF2-40B4-BE49-F238E27FC236}">
                    <a16:creationId xmlns:a16="http://schemas.microsoft.com/office/drawing/2014/main" id="{5F9A1FFE-2783-1768-E171-89CAB9F7B1C8}"/>
                  </a:ext>
                </a:extLst>
              </p:cNvPr>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0" name="Rectangle 10">
                <a:extLst>
                  <a:ext uri="{FF2B5EF4-FFF2-40B4-BE49-F238E27FC236}">
                    <a16:creationId xmlns:a16="http://schemas.microsoft.com/office/drawing/2014/main" id="{54D04FEF-35B0-7343-F49D-9FCB9FB7764F}"/>
                  </a:ext>
                </a:extLst>
              </p:cNvPr>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1" name="Rectangle 14">
                <a:extLst>
                  <a:ext uri="{FF2B5EF4-FFF2-40B4-BE49-F238E27FC236}">
                    <a16:creationId xmlns:a16="http://schemas.microsoft.com/office/drawing/2014/main" id="{86D352C2-DC2D-1F3E-F8C7-CB90ECFA86BD}"/>
                  </a:ext>
                </a:extLst>
              </p:cNvPr>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2" name="Rectangle 25">
                <a:extLst>
                  <a:ext uri="{FF2B5EF4-FFF2-40B4-BE49-F238E27FC236}">
                    <a16:creationId xmlns:a16="http://schemas.microsoft.com/office/drawing/2014/main" id="{1B7E4D43-F4FC-56C5-C761-58FDA5372711}"/>
                  </a:ext>
                </a:extLst>
              </p:cNvPr>
              <p:cNvSpPr>
                <a:spLocks noChangeArrowheads="1"/>
              </p:cNvSpPr>
              <p:nvPr/>
            </p:nvSpPr>
            <p:spPr bwMode="auto">
              <a:xfrm>
                <a:off x="5779701" y="4854317"/>
                <a:ext cx="994202"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400" b="1" kern="0" dirty="0">
                    <a:solidFill>
                      <a:srgbClr val="000000"/>
                    </a:solidFill>
                    <a:latin typeface="Meiryo UI" panose="020B0604030504040204" pitchFamily="50" charset="-128"/>
                    <a:ea typeface="Meiryo UI" panose="020B0604030504040204" pitchFamily="50" charset="-128"/>
                  </a:rPr>
                  <a:t>Date</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sp>
            <p:nvSpPr>
              <p:cNvPr id="183" name="Rectangle 20">
                <a:extLst>
                  <a:ext uri="{FF2B5EF4-FFF2-40B4-BE49-F238E27FC236}">
                    <a16:creationId xmlns:a16="http://schemas.microsoft.com/office/drawing/2014/main" id="{1ACD5E04-29CB-A776-20F0-9DFF671A49BF}"/>
                  </a:ext>
                </a:extLst>
              </p:cNvPr>
              <p:cNvSpPr>
                <a:spLocks noChangeArrowheads="1"/>
              </p:cNvSpPr>
              <p:nvPr/>
            </p:nvSpPr>
            <p:spPr bwMode="auto">
              <a:xfrm>
                <a:off x="6869930" y="4854317"/>
                <a:ext cx="848167"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400" b="1" kern="0" dirty="0">
                    <a:solidFill>
                      <a:srgbClr val="000000"/>
                    </a:solidFill>
                    <a:latin typeface="Meiryo UI" panose="020B0604030504040204" pitchFamily="50" charset="-128"/>
                    <a:ea typeface="Meiryo UI" panose="020B0604030504040204" pitchFamily="50" charset="-128"/>
                  </a:rPr>
                  <a:t>Plant</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sp>
            <p:nvSpPr>
              <p:cNvPr id="184" name="Rectangle 21">
                <a:extLst>
                  <a:ext uri="{FF2B5EF4-FFF2-40B4-BE49-F238E27FC236}">
                    <a16:creationId xmlns:a16="http://schemas.microsoft.com/office/drawing/2014/main" id="{F0511264-6489-8840-A4B1-4E94662DA0CB}"/>
                  </a:ext>
                </a:extLst>
              </p:cNvPr>
              <p:cNvSpPr>
                <a:spLocks noChangeArrowheads="1"/>
              </p:cNvSpPr>
              <p:nvPr/>
            </p:nvSpPr>
            <p:spPr bwMode="auto">
              <a:xfrm>
                <a:off x="7901891" y="4854317"/>
                <a:ext cx="725695"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400" b="1" kern="0" dirty="0">
                    <a:solidFill>
                      <a:srgbClr val="000000"/>
                    </a:solidFill>
                    <a:latin typeface="Meiryo UI" panose="020B0604030504040204" pitchFamily="50" charset="-128"/>
                    <a:ea typeface="Meiryo UI" panose="020B0604030504040204" pitchFamily="50" charset="-128"/>
                  </a:rPr>
                  <a:t>Cat</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grpSp>
        <p:grpSp>
          <p:nvGrpSpPr>
            <p:cNvPr id="166" name="Group 253">
              <a:extLst>
                <a:ext uri="{FF2B5EF4-FFF2-40B4-BE49-F238E27FC236}">
                  <a16:creationId xmlns:a16="http://schemas.microsoft.com/office/drawing/2014/main" id="{A016DEFF-961E-72E5-4DD6-B06E4BD64988}"/>
                </a:ext>
              </a:extLst>
            </p:cNvPr>
            <p:cNvGrpSpPr/>
            <p:nvPr/>
          </p:nvGrpSpPr>
          <p:grpSpPr>
            <a:xfrm>
              <a:off x="2202350" y="1663805"/>
              <a:ext cx="640217" cy="489410"/>
              <a:chOff x="6783242" y="3492107"/>
              <a:chExt cx="2252867" cy="2464819"/>
            </a:xfrm>
          </p:grpSpPr>
          <p:sp>
            <p:nvSpPr>
              <p:cNvPr id="167" name="角丸四角形 3">
                <a:extLst>
                  <a:ext uri="{FF2B5EF4-FFF2-40B4-BE49-F238E27FC236}">
                    <a16:creationId xmlns:a16="http://schemas.microsoft.com/office/drawing/2014/main" id="{642CCB06-8FFE-B0AD-6B54-343737265D8E}"/>
                  </a:ext>
                </a:extLst>
              </p:cNvPr>
              <p:cNvSpPr/>
              <p:nvPr/>
            </p:nvSpPr>
            <p:spPr bwMode="auto">
              <a:xfrm>
                <a:off x="6783242" y="3492107"/>
                <a:ext cx="2248339" cy="2297196"/>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p:spPr>
            <p:txBody>
              <a:bodyPr lIns="36000" tIns="0" rIns="36000" bIns="0" anchor="ctr" anchorCtr="0">
                <a:noAutofit/>
              </a:bodyPr>
              <a:lstStyle/>
              <a:p>
                <a:pPr algn="ctr" fontAlgn="base">
                  <a:spcBef>
                    <a:spcPct val="0"/>
                  </a:spcBef>
                  <a:spcAft>
                    <a:spcPct val="0"/>
                  </a:spcAft>
                  <a:defRPr/>
                </a:pPr>
                <a:endParaRPr lang="en-SG" sz="9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68" name="正方形/長方形 1">
                <a:extLst>
                  <a:ext uri="{FF2B5EF4-FFF2-40B4-BE49-F238E27FC236}">
                    <a16:creationId xmlns:a16="http://schemas.microsoft.com/office/drawing/2014/main" id="{FD393684-AE09-2D40-7D56-E3099B28E1C8}"/>
                  </a:ext>
                </a:extLst>
              </p:cNvPr>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US" sz="100" b="1" dirty="0">
                    <a:solidFill>
                      <a:srgbClr val="FFFF00"/>
                    </a:solidFill>
                    <a:latin typeface="Meiryo UI" panose="020B0604030504040204" pitchFamily="50" charset="-128"/>
                    <a:ea typeface="Meiryo UI" panose="020B0604030504040204" pitchFamily="50" charset="-128"/>
                    <a:cs typeface="Arial" pitchFamily="34" charset="0"/>
                  </a:rPr>
                  <a:t>ECN change</a:t>
                </a:r>
              </a:p>
              <a:p>
                <a:pPr algn="ctr" fontAlgn="base">
                  <a:spcBef>
                    <a:spcPct val="0"/>
                  </a:spcBef>
                  <a:spcAft>
                    <a:spcPct val="0"/>
                  </a:spcAft>
                  <a:defRPr/>
                </a:pPr>
                <a:r>
                  <a:rPr lang="en-US" sz="100" b="1" dirty="0">
                    <a:solidFill>
                      <a:srgbClr val="FFFF00"/>
                    </a:solidFill>
                    <a:latin typeface="Meiryo UI" panose="020B0604030504040204" pitchFamily="50" charset="-128"/>
                    <a:ea typeface="Meiryo UI" panose="020B0604030504040204" pitchFamily="50" charset="-128"/>
                    <a:cs typeface="Arial" pitchFamily="34" charset="0"/>
                  </a:rPr>
                  <a:t>Part A -&gt; B</a:t>
                </a:r>
                <a:endParaRPr lang="en-SG" sz="100" b="1" dirty="0">
                  <a:solidFill>
                    <a:srgbClr val="FFFF00"/>
                  </a:solidFill>
                  <a:latin typeface="Meiryo UI" panose="020B0604030504040204" pitchFamily="50" charset="-128"/>
                  <a:ea typeface="Meiryo UI" panose="020B0604030504040204" pitchFamily="50" charset="-128"/>
                  <a:cs typeface="Arial" pitchFamily="34" charset="0"/>
                </a:endParaRPr>
              </a:p>
            </p:txBody>
          </p:sp>
          <p:sp>
            <p:nvSpPr>
              <p:cNvPr id="169" name="テキスト ボックス 4">
                <a:extLst>
                  <a:ext uri="{FF2B5EF4-FFF2-40B4-BE49-F238E27FC236}">
                    <a16:creationId xmlns:a16="http://schemas.microsoft.com/office/drawing/2014/main" id="{DC8F9F1C-0B85-F507-E29E-6323D976CB86}"/>
                  </a:ext>
                </a:extLst>
              </p:cNvPr>
              <p:cNvSpPr txBox="1"/>
              <p:nvPr/>
            </p:nvSpPr>
            <p:spPr>
              <a:xfrm>
                <a:off x="6819061" y="4426348"/>
                <a:ext cx="1053494"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Part No  :</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0" name="テキスト ボックス 17">
                <a:extLst>
                  <a:ext uri="{FF2B5EF4-FFF2-40B4-BE49-F238E27FC236}">
                    <a16:creationId xmlns:a16="http://schemas.microsoft.com/office/drawing/2014/main" id="{93D23BD6-E0AF-6B38-0061-0B2B668C0BCB}"/>
                  </a:ext>
                </a:extLst>
              </p:cNvPr>
              <p:cNvSpPr txBox="1"/>
              <p:nvPr/>
            </p:nvSpPr>
            <p:spPr>
              <a:xfrm>
                <a:off x="7905833" y="4405989"/>
                <a:ext cx="367280"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a:t>
                </a:r>
                <a:endParaRPr kumimoji="1" lang="ja-JP" altLang="en-US" sz="100" b="1" dirty="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1" name="テキスト ボックス 4">
                <a:extLst>
                  <a:ext uri="{FF2B5EF4-FFF2-40B4-BE49-F238E27FC236}">
                    <a16:creationId xmlns:a16="http://schemas.microsoft.com/office/drawing/2014/main" id="{C4996735-EE76-4758-7F0C-1480F48DF375}"/>
                  </a:ext>
                </a:extLst>
              </p:cNvPr>
              <p:cNvSpPr txBox="1"/>
              <p:nvPr/>
            </p:nvSpPr>
            <p:spPr>
              <a:xfrm>
                <a:off x="6819061" y="4816519"/>
                <a:ext cx="1075936"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Part card:</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2" name="テキスト ボックス 4">
                <a:extLst>
                  <a:ext uri="{FF2B5EF4-FFF2-40B4-BE49-F238E27FC236}">
                    <a16:creationId xmlns:a16="http://schemas.microsoft.com/office/drawing/2014/main" id="{0E5CC8AF-DFCA-7D47-9A53-6FE41123CB20}"/>
                  </a:ext>
                </a:extLst>
              </p:cNvPr>
              <p:cNvSpPr txBox="1"/>
              <p:nvPr/>
            </p:nvSpPr>
            <p:spPr>
              <a:xfrm>
                <a:off x="6852731" y="5202057"/>
                <a:ext cx="652615"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QTY:</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3" name="テキスト ボックス 17">
                <a:extLst>
                  <a:ext uri="{FF2B5EF4-FFF2-40B4-BE49-F238E27FC236}">
                    <a16:creationId xmlns:a16="http://schemas.microsoft.com/office/drawing/2014/main" id="{7C34D68A-FB82-1D40-C9FE-314A843D547A}"/>
                  </a:ext>
                </a:extLst>
              </p:cNvPr>
              <p:cNvSpPr txBox="1"/>
              <p:nvPr/>
            </p:nvSpPr>
            <p:spPr>
              <a:xfrm>
                <a:off x="7905833" y="4776139"/>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A</a:t>
                </a:r>
                <a:endParaRPr kumimoji="1" lang="ja-JP" altLang="en-US" sz="1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4" name="テキスト ボックス 17">
                <a:extLst>
                  <a:ext uri="{FF2B5EF4-FFF2-40B4-BE49-F238E27FC236}">
                    <a16:creationId xmlns:a16="http://schemas.microsoft.com/office/drawing/2014/main" id="{AB506294-8248-4BDA-545B-51828097788D}"/>
                  </a:ext>
                </a:extLst>
              </p:cNvPr>
              <p:cNvSpPr txBox="1"/>
              <p:nvPr/>
            </p:nvSpPr>
            <p:spPr>
              <a:xfrm>
                <a:off x="7764928" y="5451805"/>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endParaRPr kumimoji="1" lang="ja-JP" altLang="en-US" sz="100" b="1" dirty="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5" name="テキスト ボックス 17">
                <a:extLst>
                  <a:ext uri="{FF2B5EF4-FFF2-40B4-BE49-F238E27FC236}">
                    <a16:creationId xmlns:a16="http://schemas.microsoft.com/office/drawing/2014/main" id="{F752E2F3-5905-83EA-0C34-0679789FDC00}"/>
                  </a:ext>
                </a:extLst>
              </p:cNvPr>
              <p:cNvSpPr txBox="1"/>
              <p:nvPr/>
            </p:nvSpPr>
            <p:spPr>
              <a:xfrm>
                <a:off x="7905833" y="5186668"/>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30</a:t>
                </a:r>
                <a:endParaRPr kumimoji="1" lang="ja-JP" altLang="en-US" sz="1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6" name="正方形/長方形 1">
                <a:extLst>
                  <a:ext uri="{FF2B5EF4-FFF2-40B4-BE49-F238E27FC236}">
                    <a16:creationId xmlns:a16="http://schemas.microsoft.com/office/drawing/2014/main" id="{2980456A-5B96-57E4-CF2F-5CF721BF1926}"/>
                  </a:ext>
                </a:extLst>
              </p:cNvPr>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SG" sz="100" b="1" dirty="0">
                    <a:solidFill>
                      <a:srgbClr val="FFFF00"/>
                    </a:solidFill>
                    <a:latin typeface="Meiryo UI" panose="020B0604030504040204" pitchFamily="50" charset="-128"/>
                    <a:ea typeface="Meiryo UI" panose="020B0604030504040204" pitchFamily="50" charset="-128"/>
                    <a:cs typeface="Arial" pitchFamily="34" charset="0"/>
                  </a:rPr>
                  <a:t>Please check carefully</a:t>
                </a:r>
              </a:p>
            </p:txBody>
          </p:sp>
        </p:grpSp>
      </p:grpSp>
      <p:sp>
        <p:nvSpPr>
          <p:cNvPr id="38" name="TextBox 272">
            <a:extLst>
              <a:ext uri="{FF2B5EF4-FFF2-40B4-BE49-F238E27FC236}">
                <a16:creationId xmlns:a16="http://schemas.microsoft.com/office/drawing/2014/main" id="{6A866B2D-2B04-1973-DB72-BE1AB47CF897}"/>
              </a:ext>
            </a:extLst>
          </p:cNvPr>
          <p:cNvSpPr txBox="1"/>
          <p:nvPr/>
        </p:nvSpPr>
        <p:spPr>
          <a:xfrm>
            <a:off x="3628076" y="3006358"/>
            <a:ext cx="1021977"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Insp./urgent Part, </a:t>
            </a:r>
          </a:p>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 order &amp; Map.</a:t>
            </a:r>
          </a:p>
        </p:txBody>
      </p:sp>
      <p:pic>
        <p:nvPicPr>
          <p:cNvPr id="39" name="Picture 273">
            <a:extLst>
              <a:ext uri="{FF2B5EF4-FFF2-40B4-BE49-F238E27FC236}">
                <a16:creationId xmlns:a16="http://schemas.microsoft.com/office/drawing/2014/main" id="{05E0448E-BF09-F204-864F-23A27BC1E932}"/>
              </a:ext>
            </a:extLst>
          </p:cNvPr>
          <p:cNvPicPr>
            <a:picLocks noChangeAspect="1"/>
          </p:cNvPicPr>
          <p:nvPr/>
        </p:nvPicPr>
        <p:blipFill>
          <a:blip r:embed="rId9" cstate="print">
            <a:extLst>
              <a:ext uri="{28A0092B-C50C-407E-A947-70E740481C1C}">
                <a14:useLocalDpi xmlns:a14="http://schemas.microsoft.com/office/drawing/2010/main" val="0"/>
              </a:ext>
            </a:extLst>
          </a:blip>
          <a:srcRect l="13820" r="13872"/>
          <a:stretch>
            <a:fillRect/>
          </a:stretch>
        </p:blipFill>
        <p:spPr bwMode="auto">
          <a:xfrm>
            <a:off x="4782621" y="2357927"/>
            <a:ext cx="270110" cy="257928"/>
          </a:xfrm>
          <a:prstGeom prst="rect">
            <a:avLst/>
          </a:prstGeom>
          <a:solidFill>
            <a:srgbClr val="00B0F0"/>
          </a:solidFill>
          <a:ln w="19050">
            <a:solidFill>
              <a:schemeClr val="tx1"/>
            </a:solidFill>
            <a:miter lim="800000"/>
            <a:headEnd/>
            <a:tailEnd/>
          </a:ln>
        </p:spPr>
      </p:pic>
      <p:sp>
        <p:nvSpPr>
          <p:cNvPr id="40" name="Down Arrow 104">
            <a:extLst>
              <a:ext uri="{FF2B5EF4-FFF2-40B4-BE49-F238E27FC236}">
                <a16:creationId xmlns:a16="http://schemas.microsoft.com/office/drawing/2014/main" id="{A8124826-7732-1BBF-69EC-6E5C59819138}"/>
              </a:ext>
            </a:extLst>
          </p:cNvPr>
          <p:cNvSpPr/>
          <p:nvPr/>
        </p:nvSpPr>
        <p:spPr>
          <a:xfrm rot="16200000">
            <a:off x="5016803" y="2453549"/>
            <a:ext cx="179632" cy="12710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sz="1100" b="1" dirty="0">
              <a:solidFill>
                <a:srgbClr val="FFFFFF"/>
              </a:solidFill>
              <a:latin typeface="Meiryo UI" panose="020B0604030504040204" pitchFamily="50" charset="-128"/>
              <a:ea typeface="Meiryo UI" panose="020B0604030504040204" pitchFamily="50" charset="-128"/>
            </a:endParaRPr>
          </a:p>
        </p:txBody>
      </p:sp>
      <p:sp>
        <p:nvSpPr>
          <p:cNvPr id="41" name="フローチャート : 磁気ディスク 40">
            <a:extLst>
              <a:ext uri="{FF2B5EF4-FFF2-40B4-BE49-F238E27FC236}">
                <a16:creationId xmlns:a16="http://schemas.microsoft.com/office/drawing/2014/main" id="{56F64875-B1E4-FB68-E638-45738737C2AC}"/>
              </a:ext>
            </a:extLst>
          </p:cNvPr>
          <p:cNvSpPr>
            <a:spLocks noChangeArrowheads="1"/>
          </p:cNvSpPr>
          <p:nvPr/>
        </p:nvSpPr>
        <p:spPr bwMode="auto">
          <a:xfrm>
            <a:off x="4753598" y="2684017"/>
            <a:ext cx="335840" cy="2365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2" name="TextBox 276">
            <a:extLst>
              <a:ext uri="{FF2B5EF4-FFF2-40B4-BE49-F238E27FC236}">
                <a16:creationId xmlns:a16="http://schemas.microsoft.com/office/drawing/2014/main" id="{EFBC6067-C0B9-D3A9-9A68-6C1638D1EEF1}"/>
              </a:ext>
            </a:extLst>
          </p:cNvPr>
          <p:cNvSpPr txBox="1"/>
          <p:nvPr/>
        </p:nvSpPr>
        <p:spPr>
          <a:xfrm>
            <a:off x="4703137" y="3006358"/>
            <a:ext cx="1076648"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Check Part by character scan</a:t>
            </a:r>
          </a:p>
        </p:txBody>
      </p:sp>
      <p:pic>
        <p:nvPicPr>
          <p:cNvPr id="43" name="Picture 2" descr="C:\Users\2005293\Desktop\New folder\IMG_1643.JPG">
            <a:extLst>
              <a:ext uri="{FF2B5EF4-FFF2-40B4-BE49-F238E27FC236}">
                <a16:creationId xmlns:a16="http://schemas.microsoft.com/office/drawing/2014/main" id="{B1A9FA7F-99C9-C3BA-736A-05FFAA32D1A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823" t="11967" r="13267" b="18587"/>
          <a:stretch/>
        </p:blipFill>
        <p:spPr bwMode="auto">
          <a:xfrm rot="10800000">
            <a:off x="5853647" y="2390699"/>
            <a:ext cx="542640" cy="527835"/>
          </a:xfrm>
          <a:prstGeom prst="rect">
            <a:avLst/>
          </a:prstGeom>
          <a:noFill/>
          <a:extLst>
            <a:ext uri="{909E8E84-426E-40DD-AFC4-6F175D3DCCD1}">
              <a14:hiddenFill xmlns:a14="http://schemas.microsoft.com/office/drawing/2010/main">
                <a:solidFill>
                  <a:srgbClr val="FFFFFF"/>
                </a:solidFill>
              </a14:hiddenFill>
            </a:ext>
          </a:extLst>
        </p:spPr>
      </p:pic>
      <p:sp>
        <p:nvSpPr>
          <p:cNvPr id="44" name="フローチャート : 磁気ディスク 40">
            <a:extLst>
              <a:ext uri="{FF2B5EF4-FFF2-40B4-BE49-F238E27FC236}">
                <a16:creationId xmlns:a16="http://schemas.microsoft.com/office/drawing/2014/main" id="{51F5A52A-BF4A-D42D-D4B8-454E2F80D846}"/>
              </a:ext>
            </a:extLst>
          </p:cNvPr>
          <p:cNvSpPr>
            <a:spLocks noChangeArrowheads="1"/>
          </p:cNvSpPr>
          <p:nvPr/>
        </p:nvSpPr>
        <p:spPr bwMode="auto">
          <a:xfrm>
            <a:off x="6450897" y="2684017"/>
            <a:ext cx="335840" cy="2365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5" name="TextBox 279">
            <a:extLst>
              <a:ext uri="{FF2B5EF4-FFF2-40B4-BE49-F238E27FC236}">
                <a16:creationId xmlns:a16="http://schemas.microsoft.com/office/drawing/2014/main" id="{3F97E833-7A17-EEB2-28F5-5EBCD0C2E061}"/>
              </a:ext>
            </a:extLst>
          </p:cNvPr>
          <p:cNvSpPr txBox="1"/>
          <p:nvPr/>
        </p:nvSpPr>
        <p:spPr>
          <a:xfrm>
            <a:off x="5819597" y="3006358"/>
            <a:ext cx="1011616"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Verify part card in DIP Process </a:t>
            </a:r>
          </a:p>
        </p:txBody>
      </p:sp>
      <p:sp>
        <p:nvSpPr>
          <p:cNvPr id="46" name="TextBox 280">
            <a:extLst>
              <a:ext uri="{FF2B5EF4-FFF2-40B4-BE49-F238E27FC236}">
                <a16:creationId xmlns:a16="http://schemas.microsoft.com/office/drawing/2014/main" id="{1DABE20A-BA9B-D0D5-4FC1-0179F77EF16C}"/>
              </a:ext>
            </a:extLst>
          </p:cNvPr>
          <p:cNvSpPr txBox="1"/>
          <p:nvPr/>
        </p:nvSpPr>
        <p:spPr>
          <a:xfrm>
            <a:off x="6884973" y="3006358"/>
            <a:ext cx="1021774" cy="332892"/>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Injection, printing process control</a:t>
            </a:r>
          </a:p>
        </p:txBody>
      </p:sp>
      <p:sp>
        <p:nvSpPr>
          <p:cNvPr id="47" name="フローチャート : 磁気ディスク 40">
            <a:extLst>
              <a:ext uri="{FF2B5EF4-FFF2-40B4-BE49-F238E27FC236}">
                <a16:creationId xmlns:a16="http://schemas.microsoft.com/office/drawing/2014/main" id="{B12FDE5D-2779-7C6E-0C50-5E2373B66DAE}"/>
              </a:ext>
            </a:extLst>
          </p:cNvPr>
          <p:cNvSpPr>
            <a:spLocks noChangeArrowheads="1"/>
          </p:cNvSpPr>
          <p:nvPr/>
        </p:nvSpPr>
        <p:spPr bwMode="auto">
          <a:xfrm>
            <a:off x="7511366" y="2684016"/>
            <a:ext cx="335840" cy="23656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SAP</a:t>
            </a:r>
            <a:endParaRPr lang="en-SG" sz="9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8" name="Down Arrow 104">
            <a:extLst>
              <a:ext uri="{FF2B5EF4-FFF2-40B4-BE49-F238E27FC236}">
                <a16:creationId xmlns:a16="http://schemas.microsoft.com/office/drawing/2014/main" id="{003FC17B-DE7E-372A-07B1-DCBDDBFD4E85}"/>
              </a:ext>
            </a:extLst>
          </p:cNvPr>
          <p:cNvSpPr/>
          <p:nvPr/>
        </p:nvSpPr>
        <p:spPr>
          <a:xfrm>
            <a:off x="7604879" y="2605505"/>
            <a:ext cx="179632" cy="12710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sz="1100" b="1" dirty="0">
              <a:solidFill>
                <a:srgbClr val="FFFFFF"/>
              </a:solidFill>
              <a:latin typeface="Meiryo UI" panose="020B0604030504040204" pitchFamily="50" charset="-128"/>
              <a:ea typeface="Meiryo UI" panose="020B0604030504040204" pitchFamily="50" charset="-128"/>
            </a:endParaRPr>
          </a:p>
        </p:txBody>
      </p:sp>
      <p:pic>
        <p:nvPicPr>
          <p:cNvPr id="49" name="Picture 283">
            <a:extLst>
              <a:ext uri="{FF2B5EF4-FFF2-40B4-BE49-F238E27FC236}">
                <a16:creationId xmlns:a16="http://schemas.microsoft.com/office/drawing/2014/main" id="{3AA47770-C791-7E7F-BA5E-FB0CA10FBA7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432" t="21091" r="7561" b="19653"/>
          <a:stretch/>
        </p:blipFill>
        <p:spPr>
          <a:xfrm>
            <a:off x="7541268" y="2370142"/>
            <a:ext cx="314111" cy="240401"/>
          </a:xfrm>
          <a:prstGeom prst="rect">
            <a:avLst/>
          </a:prstGeom>
        </p:spPr>
      </p:pic>
      <p:grpSp>
        <p:nvGrpSpPr>
          <p:cNvPr id="50" name="Group 284">
            <a:extLst>
              <a:ext uri="{FF2B5EF4-FFF2-40B4-BE49-F238E27FC236}">
                <a16:creationId xmlns:a16="http://schemas.microsoft.com/office/drawing/2014/main" id="{66FD26A4-F8D2-5A12-222B-1E6DC9522AB4}"/>
              </a:ext>
            </a:extLst>
          </p:cNvPr>
          <p:cNvGrpSpPr/>
          <p:nvPr/>
        </p:nvGrpSpPr>
        <p:grpSpPr>
          <a:xfrm>
            <a:off x="6441797" y="2378595"/>
            <a:ext cx="354253" cy="254644"/>
            <a:chOff x="4852049" y="1727863"/>
            <a:chExt cx="1419070" cy="1169265"/>
          </a:xfrm>
        </p:grpSpPr>
        <p:grpSp>
          <p:nvGrpSpPr>
            <p:cNvPr id="159" name="グループ化 55">
              <a:extLst>
                <a:ext uri="{FF2B5EF4-FFF2-40B4-BE49-F238E27FC236}">
                  <a16:creationId xmlns:a16="http://schemas.microsoft.com/office/drawing/2014/main" id="{CC3CEA57-D9F0-1BCD-67D6-8F71BC387794}"/>
                </a:ext>
              </a:extLst>
            </p:cNvPr>
            <p:cNvGrpSpPr>
              <a:grpSpLocks/>
            </p:cNvGrpSpPr>
            <p:nvPr/>
          </p:nvGrpSpPr>
          <p:grpSpPr bwMode="auto">
            <a:xfrm>
              <a:off x="4852049" y="1727863"/>
              <a:ext cx="1419070" cy="1169265"/>
              <a:chOff x="1092876" y="1546802"/>
              <a:chExt cx="1123820" cy="946094"/>
            </a:xfrm>
          </p:grpSpPr>
          <p:sp>
            <p:nvSpPr>
              <p:cNvPr id="161" name="正方形/長方形 56">
                <a:extLst>
                  <a:ext uri="{FF2B5EF4-FFF2-40B4-BE49-F238E27FC236}">
                    <a16:creationId xmlns:a16="http://schemas.microsoft.com/office/drawing/2014/main" id="{E4C4138A-6830-3E32-D3C1-61B885A63F6B}"/>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62" name="正方形/長方形 57">
                <a:extLst>
                  <a:ext uri="{FF2B5EF4-FFF2-40B4-BE49-F238E27FC236}">
                    <a16:creationId xmlns:a16="http://schemas.microsoft.com/office/drawing/2014/main" id="{775D45D3-988F-2BF1-BE46-56ABA657715E}"/>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63" name="正方形/長方形 58">
                <a:extLst>
                  <a:ext uri="{FF2B5EF4-FFF2-40B4-BE49-F238E27FC236}">
                    <a16:creationId xmlns:a16="http://schemas.microsoft.com/office/drawing/2014/main" id="{BAC09261-6DB2-C6F9-C091-C75A8FDAF5D2}"/>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64" name="正方形/長方形 59">
                <a:extLst>
                  <a:ext uri="{FF2B5EF4-FFF2-40B4-BE49-F238E27FC236}">
                    <a16:creationId xmlns:a16="http://schemas.microsoft.com/office/drawing/2014/main" id="{93C169F1-95C1-0CD5-03B6-A5CAE70F21C8}"/>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60" name="正方形/長方形 70">
              <a:extLst>
                <a:ext uri="{FF2B5EF4-FFF2-40B4-BE49-F238E27FC236}">
                  <a16:creationId xmlns:a16="http://schemas.microsoft.com/office/drawing/2014/main" id="{EEAE4379-D9E5-F86B-70EF-EFBBCCE28B6D}"/>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500" dirty="0">
                  <a:solidFill>
                    <a:srgbClr val="000000"/>
                  </a:solidFill>
                  <a:latin typeface="Meiryo UI" panose="020B0604030504040204" pitchFamily="50" charset="-128"/>
                  <a:ea typeface="Meiryo UI" panose="020B0604030504040204" pitchFamily="50" charset="-128"/>
                </a:rPr>
                <a:t>Sys</a:t>
              </a:r>
            </a:p>
          </p:txBody>
        </p:sp>
      </p:grpSp>
      <p:grpSp>
        <p:nvGrpSpPr>
          <p:cNvPr id="51" name="Group 291">
            <a:extLst>
              <a:ext uri="{FF2B5EF4-FFF2-40B4-BE49-F238E27FC236}">
                <a16:creationId xmlns:a16="http://schemas.microsoft.com/office/drawing/2014/main" id="{1919C56D-D1FB-022D-EFF5-96759EAE9C6E}"/>
              </a:ext>
            </a:extLst>
          </p:cNvPr>
          <p:cNvGrpSpPr/>
          <p:nvPr/>
        </p:nvGrpSpPr>
        <p:grpSpPr>
          <a:xfrm>
            <a:off x="6931715" y="2387733"/>
            <a:ext cx="473826" cy="233251"/>
            <a:chOff x="5002072" y="2355721"/>
            <a:chExt cx="941525" cy="463825"/>
          </a:xfrm>
        </p:grpSpPr>
        <p:pic>
          <p:nvPicPr>
            <p:cNvPr id="157" name="Picture 292">
              <a:extLst>
                <a:ext uri="{FF2B5EF4-FFF2-40B4-BE49-F238E27FC236}">
                  <a16:creationId xmlns:a16="http://schemas.microsoft.com/office/drawing/2014/main" id="{DEEB142A-C111-D47C-CD40-C47D3DB5DA82}"/>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l="10806" t="30753" r="12257" b="23441"/>
            <a:stretch/>
          </p:blipFill>
          <p:spPr>
            <a:xfrm>
              <a:off x="5002072" y="2355721"/>
              <a:ext cx="941525" cy="463825"/>
            </a:xfrm>
            <a:prstGeom prst="rect">
              <a:avLst/>
            </a:prstGeom>
            <a:ln>
              <a:solidFill>
                <a:srgbClr val="0000FF"/>
              </a:solidFill>
            </a:ln>
          </p:spPr>
        </p:pic>
        <p:pic>
          <p:nvPicPr>
            <p:cNvPr id="158" name="図 59">
              <a:extLst>
                <a:ext uri="{FF2B5EF4-FFF2-40B4-BE49-F238E27FC236}">
                  <a16:creationId xmlns:a16="http://schemas.microsoft.com/office/drawing/2014/main" id="{7DB911A6-7B96-1AE2-5343-16CAA68E734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0327" y="2391129"/>
              <a:ext cx="199894" cy="30740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sp>
        <p:nvSpPr>
          <p:cNvPr id="52" name="二等辺三角形 7172">
            <a:extLst>
              <a:ext uri="{FF2B5EF4-FFF2-40B4-BE49-F238E27FC236}">
                <a16:creationId xmlns:a16="http://schemas.microsoft.com/office/drawing/2014/main" id="{79B1ED31-F51D-A83C-9C78-18C25F079915}"/>
              </a:ext>
            </a:extLst>
          </p:cNvPr>
          <p:cNvSpPr>
            <a:spLocks noChangeArrowheads="1"/>
          </p:cNvSpPr>
          <p:nvPr/>
        </p:nvSpPr>
        <p:spPr bwMode="auto">
          <a:xfrm rot="5400000">
            <a:off x="7427358" y="2375247"/>
            <a:ext cx="98955" cy="158849"/>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lIns="36000" tIns="0" rIns="36000" bIns="0" anchor="ctr" anchorCtr="0">
            <a:no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900" b="1" dirty="0">
              <a:solidFill>
                <a:srgbClr val="000000"/>
              </a:solidFill>
              <a:latin typeface="Meiryo UI" panose="020B0604030504040204" pitchFamily="50" charset="-128"/>
              <a:ea typeface="Meiryo UI" panose="020B0604030504040204" pitchFamily="50" charset="-128"/>
              <a:cs typeface="Arial" pitchFamily="34" charset="0"/>
            </a:endParaRPr>
          </a:p>
        </p:txBody>
      </p:sp>
      <p:sp>
        <p:nvSpPr>
          <p:cNvPr id="53" name="TextBox 295">
            <a:extLst>
              <a:ext uri="{FF2B5EF4-FFF2-40B4-BE49-F238E27FC236}">
                <a16:creationId xmlns:a16="http://schemas.microsoft.com/office/drawing/2014/main" id="{6348C0D9-20D8-E85A-3962-34C1D72EB208}"/>
              </a:ext>
            </a:extLst>
          </p:cNvPr>
          <p:cNvSpPr txBox="1"/>
          <p:nvPr/>
        </p:nvSpPr>
        <p:spPr>
          <a:xfrm>
            <a:off x="7956532" y="3006359"/>
            <a:ext cx="786265" cy="332457"/>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Cell Management.</a:t>
            </a:r>
          </a:p>
        </p:txBody>
      </p:sp>
      <p:sp>
        <p:nvSpPr>
          <p:cNvPr id="54" name="TextBox 296">
            <a:extLst>
              <a:ext uri="{FF2B5EF4-FFF2-40B4-BE49-F238E27FC236}">
                <a16:creationId xmlns:a16="http://schemas.microsoft.com/office/drawing/2014/main" id="{E76F4A0C-88BF-F70B-0CB0-B1B2A34FA149}"/>
              </a:ext>
            </a:extLst>
          </p:cNvPr>
          <p:cNvSpPr txBox="1"/>
          <p:nvPr/>
        </p:nvSpPr>
        <p:spPr>
          <a:xfrm>
            <a:off x="9510851" y="3006359"/>
            <a:ext cx="571225" cy="332457"/>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Shipping Control</a:t>
            </a:r>
          </a:p>
        </p:txBody>
      </p:sp>
      <p:pic>
        <p:nvPicPr>
          <p:cNvPr id="55" name="Picture 2">
            <a:extLst>
              <a:ext uri="{FF2B5EF4-FFF2-40B4-BE49-F238E27FC236}">
                <a16:creationId xmlns:a16="http://schemas.microsoft.com/office/drawing/2014/main" id="{84D0CE54-A0AB-2937-97BA-DAF421F773E8}"/>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12000"/>
                    </a14:imgEffect>
                  </a14:imgLayer>
                </a14:imgProps>
              </a:ext>
              <a:ext uri="{28A0092B-C50C-407E-A947-70E740481C1C}">
                <a14:useLocalDpi xmlns:a14="http://schemas.microsoft.com/office/drawing/2010/main" val="0"/>
              </a:ext>
            </a:extLst>
          </a:blip>
          <a:srcRect l="14032"/>
          <a:stretch/>
        </p:blipFill>
        <p:spPr bwMode="auto">
          <a:xfrm flipH="1">
            <a:off x="8755346" y="2306459"/>
            <a:ext cx="714288" cy="677756"/>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298">
            <a:extLst>
              <a:ext uri="{FF2B5EF4-FFF2-40B4-BE49-F238E27FC236}">
                <a16:creationId xmlns:a16="http://schemas.microsoft.com/office/drawing/2014/main" id="{E98BCCEF-E590-A91A-FDC0-1B8E2C110B17}"/>
              </a:ext>
            </a:extLst>
          </p:cNvPr>
          <p:cNvSpPr txBox="1"/>
          <p:nvPr/>
        </p:nvSpPr>
        <p:spPr>
          <a:xfrm>
            <a:off x="8796424" y="3006358"/>
            <a:ext cx="661880"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Multi Job by Tablet</a:t>
            </a:r>
          </a:p>
        </p:txBody>
      </p:sp>
      <p:pic>
        <p:nvPicPr>
          <p:cNvPr id="57" name="図 2">
            <a:extLst>
              <a:ext uri="{FF2B5EF4-FFF2-40B4-BE49-F238E27FC236}">
                <a16:creationId xmlns:a16="http://schemas.microsoft.com/office/drawing/2014/main" id="{883CA374-3CAD-7FFC-B275-5ECC6C3AC333}"/>
              </a:ext>
            </a:extLst>
          </p:cNvPr>
          <p:cNvPicPr>
            <a:picLocks noChangeAspect="1"/>
          </p:cNvPicPr>
          <p:nvPr/>
        </p:nvPicPr>
        <p:blipFill>
          <a:blip r:embed="rId17"/>
          <a:stretch>
            <a:fillRect/>
          </a:stretch>
        </p:blipFill>
        <p:spPr>
          <a:xfrm>
            <a:off x="9548927" y="2392831"/>
            <a:ext cx="527711" cy="448777"/>
          </a:xfrm>
          <a:prstGeom prst="rect">
            <a:avLst/>
          </a:prstGeom>
        </p:spPr>
      </p:pic>
      <p:sp>
        <p:nvSpPr>
          <p:cNvPr id="58" name="Rectangle 347">
            <a:extLst>
              <a:ext uri="{FF2B5EF4-FFF2-40B4-BE49-F238E27FC236}">
                <a16:creationId xmlns:a16="http://schemas.microsoft.com/office/drawing/2014/main" id="{63218AD4-6BD8-BC21-51B9-448B19ED73C0}"/>
              </a:ext>
            </a:extLst>
          </p:cNvPr>
          <p:cNvSpPr/>
          <p:nvPr/>
        </p:nvSpPr>
        <p:spPr bwMode="auto">
          <a:xfrm>
            <a:off x="4702891" y="2295416"/>
            <a:ext cx="1077755" cy="1055665"/>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59" name="Rectangle 348">
            <a:extLst>
              <a:ext uri="{FF2B5EF4-FFF2-40B4-BE49-F238E27FC236}">
                <a16:creationId xmlns:a16="http://schemas.microsoft.com/office/drawing/2014/main" id="{21CEF47F-374D-5E0B-E00B-43E44D9AA309}"/>
              </a:ext>
            </a:extLst>
          </p:cNvPr>
          <p:cNvSpPr/>
          <p:nvPr/>
        </p:nvSpPr>
        <p:spPr bwMode="auto">
          <a:xfrm>
            <a:off x="5818456" y="2295414"/>
            <a:ext cx="1018161"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0" name="Rectangle 349">
            <a:extLst>
              <a:ext uri="{FF2B5EF4-FFF2-40B4-BE49-F238E27FC236}">
                <a16:creationId xmlns:a16="http://schemas.microsoft.com/office/drawing/2014/main" id="{66FAB7B3-3EE7-8EBE-6B4F-53D31B1E2AF9}"/>
              </a:ext>
            </a:extLst>
          </p:cNvPr>
          <p:cNvSpPr/>
          <p:nvPr/>
        </p:nvSpPr>
        <p:spPr bwMode="auto">
          <a:xfrm>
            <a:off x="6881773" y="2295415"/>
            <a:ext cx="1022641"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1" name="Rectangle 350">
            <a:extLst>
              <a:ext uri="{FF2B5EF4-FFF2-40B4-BE49-F238E27FC236}">
                <a16:creationId xmlns:a16="http://schemas.microsoft.com/office/drawing/2014/main" id="{8245E30F-438F-41BF-29E8-91838A83049D}"/>
              </a:ext>
            </a:extLst>
          </p:cNvPr>
          <p:cNvSpPr/>
          <p:nvPr/>
        </p:nvSpPr>
        <p:spPr bwMode="auto">
          <a:xfrm>
            <a:off x="7953802" y="2295415"/>
            <a:ext cx="788996"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2" name="Rectangle 351">
            <a:extLst>
              <a:ext uri="{FF2B5EF4-FFF2-40B4-BE49-F238E27FC236}">
                <a16:creationId xmlns:a16="http://schemas.microsoft.com/office/drawing/2014/main" id="{147EBE50-E800-B3B7-A2CE-E9AE17304021}"/>
              </a:ext>
            </a:extLst>
          </p:cNvPr>
          <p:cNvSpPr/>
          <p:nvPr/>
        </p:nvSpPr>
        <p:spPr bwMode="auto">
          <a:xfrm>
            <a:off x="8796423" y="2295415"/>
            <a:ext cx="659148" cy="1050519"/>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3" name="Rectangle 352">
            <a:extLst>
              <a:ext uri="{FF2B5EF4-FFF2-40B4-BE49-F238E27FC236}">
                <a16:creationId xmlns:a16="http://schemas.microsoft.com/office/drawing/2014/main" id="{25A5B89B-A554-4925-31F2-B7E23CE380D5}"/>
              </a:ext>
            </a:extLst>
          </p:cNvPr>
          <p:cNvSpPr/>
          <p:nvPr/>
        </p:nvSpPr>
        <p:spPr bwMode="auto">
          <a:xfrm>
            <a:off x="9510851" y="2295414"/>
            <a:ext cx="571225" cy="104536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4" name="Rectangle 359">
            <a:extLst>
              <a:ext uri="{FF2B5EF4-FFF2-40B4-BE49-F238E27FC236}">
                <a16:creationId xmlns:a16="http://schemas.microsoft.com/office/drawing/2014/main" id="{3E4BD167-6C88-E653-F9C0-A44B5F51102B}"/>
              </a:ext>
            </a:extLst>
          </p:cNvPr>
          <p:cNvSpPr/>
          <p:nvPr/>
        </p:nvSpPr>
        <p:spPr bwMode="auto">
          <a:xfrm>
            <a:off x="2597093" y="5370142"/>
            <a:ext cx="8315944" cy="1314331"/>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65" name="Picture 406">
            <a:extLst>
              <a:ext uri="{FF2B5EF4-FFF2-40B4-BE49-F238E27FC236}">
                <a16:creationId xmlns:a16="http://schemas.microsoft.com/office/drawing/2014/main" id="{8B55A01D-4832-00BF-A72A-693F9F95C5C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31834" y="5408651"/>
            <a:ext cx="1756026" cy="1207813"/>
          </a:xfrm>
          <a:prstGeom prst="rect">
            <a:avLst/>
          </a:prstGeom>
        </p:spPr>
      </p:pic>
      <p:pic>
        <p:nvPicPr>
          <p:cNvPr id="66" name="Picture 407">
            <a:extLst>
              <a:ext uri="{FF2B5EF4-FFF2-40B4-BE49-F238E27FC236}">
                <a16:creationId xmlns:a16="http://schemas.microsoft.com/office/drawing/2014/main" id="{58C703C1-F3C4-3138-9F29-2AA6AA414B95}"/>
              </a:ext>
            </a:extLst>
          </p:cNvPr>
          <p:cNvPicPr>
            <a:picLocks noChangeAspect="1"/>
          </p:cNvPicPr>
          <p:nvPr/>
        </p:nvPicPr>
        <p:blipFill rotWithShape="1">
          <a:blip r:embed="rId19">
            <a:extLst>
              <a:ext uri="{28A0092B-C50C-407E-A947-70E740481C1C}">
                <a14:useLocalDpi xmlns:a14="http://schemas.microsoft.com/office/drawing/2010/main" val="0"/>
              </a:ext>
            </a:extLst>
          </a:blip>
          <a:srcRect l="8256" t="15731" r="8366" b="10848"/>
          <a:stretch/>
        </p:blipFill>
        <p:spPr>
          <a:xfrm>
            <a:off x="4435480" y="5408651"/>
            <a:ext cx="1882951" cy="1207813"/>
          </a:xfrm>
          <a:prstGeom prst="rect">
            <a:avLst/>
          </a:prstGeom>
        </p:spPr>
      </p:pic>
      <p:pic>
        <p:nvPicPr>
          <p:cNvPr id="67" name="Picture 408">
            <a:extLst>
              <a:ext uri="{FF2B5EF4-FFF2-40B4-BE49-F238E27FC236}">
                <a16:creationId xmlns:a16="http://schemas.microsoft.com/office/drawing/2014/main" id="{FA11D97C-E20F-F807-E57F-61468D792D4D}"/>
              </a:ext>
            </a:extLst>
          </p:cNvPr>
          <p:cNvPicPr>
            <a:picLocks noChangeAspect="1"/>
          </p:cNvPicPr>
          <p:nvPr/>
        </p:nvPicPr>
        <p:blipFill rotWithShape="1">
          <a:blip r:embed="rId20">
            <a:extLst>
              <a:ext uri="{28A0092B-C50C-407E-A947-70E740481C1C}">
                <a14:useLocalDpi xmlns:a14="http://schemas.microsoft.com/office/drawing/2010/main" val="0"/>
              </a:ext>
            </a:extLst>
          </a:blip>
          <a:srcRect l="8227" t="10631" r="12744" b="20320"/>
          <a:stretch/>
        </p:blipFill>
        <p:spPr>
          <a:xfrm>
            <a:off x="9475548" y="5842330"/>
            <a:ext cx="1284623" cy="794853"/>
          </a:xfrm>
          <a:prstGeom prst="rect">
            <a:avLst/>
          </a:prstGeom>
        </p:spPr>
      </p:pic>
      <p:pic>
        <p:nvPicPr>
          <p:cNvPr id="68" name="Picture 411">
            <a:extLst>
              <a:ext uri="{FF2B5EF4-FFF2-40B4-BE49-F238E27FC236}">
                <a16:creationId xmlns:a16="http://schemas.microsoft.com/office/drawing/2014/main" id="{01D8E846-9A69-6FE8-4049-D7FCB637D522}"/>
              </a:ext>
            </a:extLst>
          </p:cNvPr>
          <p:cNvPicPr>
            <a:picLocks noChangeAspect="1"/>
          </p:cNvPicPr>
          <p:nvPr/>
        </p:nvPicPr>
        <p:blipFill>
          <a:blip r:embed="rId21"/>
          <a:stretch>
            <a:fillRect/>
          </a:stretch>
        </p:blipFill>
        <p:spPr>
          <a:xfrm>
            <a:off x="8812201" y="3913963"/>
            <a:ext cx="647037" cy="785631"/>
          </a:xfrm>
          <a:prstGeom prst="rect">
            <a:avLst/>
          </a:prstGeom>
        </p:spPr>
      </p:pic>
      <p:pic>
        <p:nvPicPr>
          <p:cNvPr id="69" name="Picture 413">
            <a:extLst>
              <a:ext uri="{FF2B5EF4-FFF2-40B4-BE49-F238E27FC236}">
                <a16:creationId xmlns:a16="http://schemas.microsoft.com/office/drawing/2014/main" id="{15DB343C-E433-D73F-57D5-5F83EBFADE1D}"/>
              </a:ext>
            </a:extLst>
          </p:cNvPr>
          <p:cNvPicPr>
            <a:picLocks noChangeAspect="1"/>
          </p:cNvPicPr>
          <p:nvPr/>
        </p:nvPicPr>
        <p:blipFill rotWithShape="1">
          <a:blip r:embed="rId22"/>
          <a:srcRect r="5077"/>
          <a:stretch/>
        </p:blipFill>
        <p:spPr>
          <a:xfrm>
            <a:off x="7002449" y="3824291"/>
            <a:ext cx="1512456" cy="1025706"/>
          </a:xfrm>
          <a:prstGeom prst="rect">
            <a:avLst/>
          </a:prstGeom>
        </p:spPr>
      </p:pic>
      <p:sp>
        <p:nvSpPr>
          <p:cNvPr id="70" name="Rectangle 414">
            <a:extLst>
              <a:ext uri="{FF2B5EF4-FFF2-40B4-BE49-F238E27FC236}">
                <a16:creationId xmlns:a16="http://schemas.microsoft.com/office/drawing/2014/main" id="{146AE18C-7851-70DF-8881-CD0EEF66A0C1}"/>
              </a:ext>
            </a:extLst>
          </p:cNvPr>
          <p:cNvSpPr/>
          <p:nvPr/>
        </p:nvSpPr>
        <p:spPr>
          <a:xfrm>
            <a:off x="8718299" y="4663144"/>
            <a:ext cx="939761" cy="186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Chatbot</a:t>
            </a:r>
          </a:p>
        </p:txBody>
      </p:sp>
      <p:sp>
        <p:nvSpPr>
          <p:cNvPr id="71" name="Rectangle 415">
            <a:extLst>
              <a:ext uri="{FF2B5EF4-FFF2-40B4-BE49-F238E27FC236}">
                <a16:creationId xmlns:a16="http://schemas.microsoft.com/office/drawing/2014/main" id="{2F7BDCDD-E078-B1FD-B4FB-E237F0C9C9D2}"/>
              </a:ext>
            </a:extLst>
          </p:cNvPr>
          <p:cNvSpPr/>
          <p:nvPr/>
        </p:nvSpPr>
        <p:spPr>
          <a:xfrm>
            <a:off x="8713050" y="3814939"/>
            <a:ext cx="951775"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E-Assistant</a:t>
            </a:r>
          </a:p>
        </p:txBody>
      </p:sp>
      <p:grpSp>
        <p:nvGrpSpPr>
          <p:cNvPr id="72" name="Group 417">
            <a:extLst>
              <a:ext uri="{FF2B5EF4-FFF2-40B4-BE49-F238E27FC236}">
                <a16:creationId xmlns:a16="http://schemas.microsoft.com/office/drawing/2014/main" id="{5084AB44-4F62-149A-A058-FE0B46B3E540}"/>
              </a:ext>
            </a:extLst>
          </p:cNvPr>
          <p:cNvGrpSpPr/>
          <p:nvPr/>
        </p:nvGrpSpPr>
        <p:grpSpPr>
          <a:xfrm>
            <a:off x="3538749" y="4038193"/>
            <a:ext cx="1096627" cy="783877"/>
            <a:chOff x="3410573" y="5428756"/>
            <a:chExt cx="1485676" cy="892084"/>
          </a:xfrm>
        </p:grpSpPr>
        <p:grpSp>
          <p:nvGrpSpPr>
            <p:cNvPr id="149" name="Group 418">
              <a:extLst>
                <a:ext uri="{FF2B5EF4-FFF2-40B4-BE49-F238E27FC236}">
                  <a16:creationId xmlns:a16="http://schemas.microsoft.com/office/drawing/2014/main" id="{3B03D411-41E0-7F1C-6173-53322F62D949}"/>
                </a:ext>
              </a:extLst>
            </p:cNvPr>
            <p:cNvGrpSpPr/>
            <p:nvPr/>
          </p:nvGrpSpPr>
          <p:grpSpPr>
            <a:xfrm>
              <a:off x="3410573" y="5428756"/>
              <a:ext cx="1485676" cy="892084"/>
              <a:chOff x="4852049" y="1727863"/>
              <a:chExt cx="1419070" cy="1169265"/>
            </a:xfrm>
          </p:grpSpPr>
          <p:grpSp>
            <p:nvGrpSpPr>
              <p:cNvPr id="151" name="グループ化 55">
                <a:extLst>
                  <a:ext uri="{FF2B5EF4-FFF2-40B4-BE49-F238E27FC236}">
                    <a16:creationId xmlns:a16="http://schemas.microsoft.com/office/drawing/2014/main" id="{AFE7008F-DD2C-0DB5-BC84-FAD68159489A}"/>
                  </a:ext>
                </a:extLst>
              </p:cNvPr>
              <p:cNvGrpSpPr>
                <a:grpSpLocks/>
              </p:cNvGrpSpPr>
              <p:nvPr/>
            </p:nvGrpSpPr>
            <p:grpSpPr bwMode="auto">
              <a:xfrm>
                <a:off x="4852049" y="1727863"/>
                <a:ext cx="1419070" cy="1169265"/>
                <a:chOff x="1092876" y="1546802"/>
                <a:chExt cx="1123820" cy="946094"/>
              </a:xfrm>
            </p:grpSpPr>
            <p:sp>
              <p:nvSpPr>
                <p:cNvPr id="153" name="正方形/長方形 56">
                  <a:extLst>
                    <a:ext uri="{FF2B5EF4-FFF2-40B4-BE49-F238E27FC236}">
                      <a16:creationId xmlns:a16="http://schemas.microsoft.com/office/drawing/2014/main" id="{E8CA8454-4BE8-6C61-D08D-D6F15FFED4B6}"/>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54" name="正方形/長方形 57">
                  <a:extLst>
                    <a:ext uri="{FF2B5EF4-FFF2-40B4-BE49-F238E27FC236}">
                      <a16:creationId xmlns:a16="http://schemas.microsoft.com/office/drawing/2014/main" id="{78047584-D0F7-86B7-E30C-3F74D92DCB8E}"/>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55" name="正方形/長方形 58">
                  <a:extLst>
                    <a:ext uri="{FF2B5EF4-FFF2-40B4-BE49-F238E27FC236}">
                      <a16:creationId xmlns:a16="http://schemas.microsoft.com/office/drawing/2014/main" id="{99BA6C78-C27C-AC05-FA7E-45C2F5183F08}"/>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56" name="正方形/長方形 59">
                  <a:extLst>
                    <a:ext uri="{FF2B5EF4-FFF2-40B4-BE49-F238E27FC236}">
                      <a16:creationId xmlns:a16="http://schemas.microsoft.com/office/drawing/2014/main" id="{5118221A-78ED-9BD7-BE20-EE33AB5461B4}"/>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52" name="正方形/長方形 70">
                <a:extLst>
                  <a:ext uri="{FF2B5EF4-FFF2-40B4-BE49-F238E27FC236}">
                    <a16:creationId xmlns:a16="http://schemas.microsoft.com/office/drawing/2014/main" id="{F4BA5999-7AE8-6811-6653-A9069512F050}"/>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200" dirty="0">
                  <a:solidFill>
                    <a:srgbClr val="000000"/>
                  </a:solidFill>
                  <a:latin typeface="Meiryo UI" panose="020B0604030504040204" pitchFamily="50" charset="-128"/>
                  <a:ea typeface="Meiryo UI" panose="020B0604030504040204" pitchFamily="50" charset="-128"/>
                </a:endParaRPr>
              </a:p>
            </p:txBody>
          </p:sp>
        </p:grpSp>
        <p:pic>
          <p:nvPicPr>
            <p:cNvPr id="150" name="Picture 419">
              <a:extLst>
                <a:ext uri="{FF2B5EF4-FFF2-40B4-BE49-F238E27FC236}">
                  <a16:creationId xmlns:a16="http://schemas.microsoft.com/office/drawing/2014/main" id="{865A17F0-7783-ACF8-7A1F-EAC7B0EA34A4}"/>
                </a:ext>
              </a:extLst>
            </p:cNvPr>
            <p:cNvPicPr>
              <a:picLocks noChangeAspect="1"/>
            </p:cNvPicPr>
            <p:nvPr/>
          </p:nvPicPr>
          <p:blipFill rotWithShape="1">
            <a:blip r:embed="rId23"/>
            <a:srcRect l="5614" t="20236" r="8519" b="3074"/>
            <a:stretch/>
          </p:blipFill>
          <p:spPr>
            <a:xfrm>
              <a:off x="3503207" y="5515901"/>
              <a:ext cx="1309921" cy="497240"/>
            </a:xfrm>
            <a:prstGeom prst="rect">
              <a:avLst/>
            </a:prstGeom>
          </p:spPr>
        </p:pic>
      </p:grpSp>
      <p:sp>
        <p:nvSpPr>
          <p:cNvPr id="73" name="Scroll: Vertical 426">
            <a:extLst>
              <a:ext uri="{FF2B5EF4-FFF2-40B4-BE49-F238E27FC236}">
                <a16:creationId xmlns:a16="http://schemas.microsoft.com/office/drawing/2014/main" id="{1795F729-3EC2-A5B7-C8BB-D4E44D4E4AAA}"/>
              </a:ext>
            </a:extLst>
          </p:cNvPr>
          <p:cNvSpPr/>
          <p:nvPr/>
        </p:nvSpPr>
        <p:spPr>
          <a:xfrm>
            <a:off x="4777268" y="3824291"/>
            <a:ext cx="873440" cy="100685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1050" b="1" dirty="0">
                <a:latin typeface="Meiryo UI" panose="020B0604030504040204" pitchFamily="50" charset="-128"/>
                <a:ea typeface="Meiryo UI" panose="020B0604030504040204" pitchFamily="50" charset="-128"/>
              </a:rPr>
              <a:t>MBO</a:t>
            </a:r>
          </a:p>
          <a:p>
            <a:pPr algn="ctr"/>
            <a:r>
              <a:rPr lang="en-US" sz="400" b="1" dirty="0">
                <a:latin typeface="Meiryo UI" panose="020B0604030504040204" pitchFamily="50" charset="-128"/>
                <a:ea typeface="Meiryo UI" panose="020B0604030504040204" pitchFamily="50" charset="-128"/>
              </a:rPr>
              <a:t>KPI </a:t>
            </a:r>
          </a:p>
          <a:p>
            <a:pPr algn="ctr"/>
            <a:r>
              <a:rPr lang="en-US" sz="400" b="1" dirty="0">
                <a:latin typeface="Meiryo UI" panose="020B0604030504040204" pitchFamily="50" charset="-128"/>
                <a:ea typeface="Meiryo UI" panose="020B0604030504040204" pitchFamily="50" charset="-128"/>
              </a:rPr>
              <a:t>Performance</a:t>
            </a:r>
          </a:p>
          <a:p>
            <a:pPr algn="ctr"/>
            <a:r>
              <a:rPr lang="en-US" sz="400" b="1" dirty="0">
                <a:latin typeface="Meiryo UI" panose="020B0604030504040204" pitchFamily="50" charset="-128"/>
                <a:ea typeface="Meiryo UI" panose="020B0604030504040204" pitchFamily="50" charset="-128"/>
              </a:rPr>
              <a:t>Effort</a:t>
            </a:r>
          </a:p>
        </p:txBody>
      </p:sp>
      <p:sp>
        <p:nvSpPr>
          <p:cNvPr id="74" name="Rectangle 427">
            <a:extLst>
              <a:ext uri="{FF2B5EF4-FFF2-40B4-BE49-F238E27FC236}">
                <a16:creationId xmlns:a16="http://schemas.microsoft.com/office/drawing/2014/main" id="{59A41E88-4F9B-C4DD-78B7-7D714DD90671}"/>
              </a:ext>
            </a:extLst>
          </p:cNvPr>
          <p:cNvSpPr/>
          <p:nvPr/>
        </p:nvSpPr>
        <p:spPr bwMode="auto">
          <a:xfrm>
            <a:off x="2536203" y="3778318"/>
            <a:ext cx="2110338"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75" name="Rectangle 428">
            <a:extLst>
              <a:ext uri="{FF2B5EF4-FFF2-40B4-BE49-F238E27FC236}">
                <a16:creationId xmlns:a16="http://schemas.microsoft.com/office/drawing/2014/main" id="{48701547-E1B2-5130-FC0C-CEF694CF3685}"/>
              </a:ext>
            </a:extLst>
          </p:cNvPr>
          <p:cNvSpPr/>
          <p:nvPr/>
        </p:nvSpPr>
        <p:spPr bwMode="auto">
          <a:xfrm>
            <a:off x="4702892" y="3777526"/>
            <a:ext cx="2133725"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76" name="AutoShape 11">
            <a:extLst>
              <a:ext uri="{FF2B5EF4-FFF2-40B4-BE49-F238E27FC236}">
                <a16:creationId xmlns:a16="http://schemas.microsoft.com/office/drawing/2014/main" id="{676F6B44-7F76-2723-A4BF-C7D07D13D8C8}"/>
              </a:ext>
            </a:extLst>
          </p:cNvPr>
          <p:cNvSpPr>
            <a:spLocks noChangeArrowheads="1"/>
          </p:cNvSpPr>
          <p:nvPr/>
        </p:nvSpPr>
        <p:spPr bwMode="auto">
          <a:xfrm>
            <a:off x="5578697" y="3961799"/>
            <a:ext cx="262235" cy="747050"/>
          </a:xfrm>
          <a:prstGeom prst="rightArrow">
            <a:avLst>
              <a:gd name="adj1" fmla="val 46176"/>
              <a:gd name="adj2" fmla="val 100000"/>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lvl1pPr>
              <a:spcBef>
                <a:spcPct val="10000"/>
              </a:spcBef>
              <a:buFont typeface="Wingdings" panose="05000000000000000000" pitchFamily="2" charset="2"/>
              <a:buChar char="n"/>
              <a:defRPr kumimoji="1" sz="2400">
                <a:solidFill>
                  <a:schemeClr val="tx1"/>
                </a:solidFill>
                <a:latin typeface="Meiryo UI" panose="020B0604030504040204" pitchFamily="50" charset="-128"/>
                <a:ea typeface="Meiryo UI" panose="020B0604030504040204" pitchFamily="50" charset="-128"/>
              </a:defRPr>
            </a:lvl1pPr>
            <a:lvl2pPr marL="742950" indent="-285750">
              <a:spcBef>
                <a:spcPct val="10000"/>
              </a:spcBef>
              <a:buClr>
                <a:schemeClr val="tx2"/>
              </a:buClr>
              <a:buFont typeface="Wingdings" panose="05000000000000000000" pitchFamily="2" charset="2"/>
              <a:buChar char="l"/>
              <a:defRPr kumimoji="1" sz="2000">
                <a:solidFill>
                  <a:schemeClr val="tx1"/>
                </a:solidFill>
                <a:latin typeface="Meiryo UI" panose="020B0604030504040204" pitchFamily="50" charset="-128"/>
                <a:ea typeface="Meiryo UI" panose="020B0604030504040204" pitchFamily="50" charset="-128"/>
              </a:defRPr>
            </a:lvl2pPr>
            <a:lvl3pPr marL="1143000" indent="-228600">
              <a:spcBef>
                <a:spcPct val="10000"/>
              </a:spcBef>
              <a:buClr>
                <a:schemeClr val="tx2"/>
              </a:buClr>
              <a:buFont typeface="Wingdings" panose="05000000000000000000" pitchFamily="2" charset="2"/>
              <a:buChar char="n"/>
              <a:defRPr kumimoji="1">
                <a:solidFill>
                  <a:schemeClr val="tx1"/>
                </a:solidFill>
                <a:latin typeface="Meiryo UI" panose="020B0604030504040204" pitchFamily="50" charset="-128"/>
                <a:ea typeface="Meiryo UI" panose="020B0604030504040204" pitchFamily="50" charset="-128"/>
              </a:defRPr>
            </a:lvl3pPr>
            <a:lvl4pPr marL="1600200" indent="-228600">
              <a:spcBef>
                <a:spcPct val="10000"/>
              </a:spcBef>
              <a:buClr>
                <a:schemeClr val="tx2"/>
              </a:buClr>
              <a:buFont typeface="Wingdings" panose="05000000000000000000" pitchFamily="2" charset="2"/>
              <a:buChar char="l"/>
              <a:defRPr kumimoji="1" sz="1600">
                <a:solidFill>
                  <a:schemeClr val="tx1"/>
                </a:solidFill>
                <a:latin typeface="Meiryo UI" panose="020B0604030504040204" pitchFamily="50" charset="-128"/>
                <a:ea typeface="Meiryo UI" panose="020B0604030504040204" pitchFamily="50" charset="-128"/>
              </a:defRPr>
            </a:lvl4pPr>
            <a:lvl5pPr marL="2057400" indent="-228600">
              <a:spcBef>
                <a:spcPct val="10000"/>
              </a:spcBef>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5pPr>
            <a:lvl6pPr marL="25146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6pPr>
            <a:lvl7pPr marL="29718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7pPr>
            <a:lvl8pPr marL="34290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8pPr>
            <a:lvl9pPr marL="38862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9pPr>
          </a:lstStyle>
          <a:p>
            <a:pPr fontAlgn="base">
              <a:spcBef>
                <a:spcPct val="0"/>
              </a:spcBef>
              <a:spcAft>
                <a:spcPct val="0"/>
              </a:spcAft>
              <a:buNone/>
              <a:defRPr/>
            </a:pPr>
            <a:endParaRPr lang="ja-JP" altLang="en-US" sz="1050" b="1" dirty="0">
              <a:solidFill>
                <a:srgbClr val="FFFFFF"/>
              </a:solidFill>
            </a:endParaRPr>
          </a:p>
        </p:txBody>
      </p:sp>
      <p:sp>
        <p:nvSpPr>
          <p:cNvPr id="77" name="TextBox 430">
            <a:extLst>
              <a:ext uri="{FF2B5EF4-FFF2-40B4-BE49-F238E27FC236}">
                <a16:creationId xmlns:a16="http://schemas.microsoft.com/office/drawing/2014/main" id="{BCB52523-1B82-97A4-1C48-A7B1F4A53E6B}"/>
              </a:ext>
            </a:extLst>
          </p:cNvPr>
          <p:cNvSpPr txBox="1"/>
          <p:nvPr/>
        </p:nvSpPr>
        <p:spPr>
          <a:xfrm>
            <a:off x="5553851" y="4198196"/>
            <a:ext cx="262236" cy="338554"/>
          </a:xfrm>
          <a:prstGeom prst="rect">
            <a:avLst/>
          </a:prstGeom>
          <a:noFill/>
        </p:spPr>
        <p:txBody>
          <a:bodyPr wrap="square" lIns="36000" tIns="0" rIns="36000" bIns="0" rtlCol="0" anchor="ctr" anchorCtr="0">
            <a:noAutofit/>
          </a:bodyPr>
          <a:lstStyle/>
          <a:p>
            <a:pPr fontAlgn="base">
              <a:spcBef>
                <a:spcPct val="0"/>
              </a:spcBef>
              <a:spcAft>
                <a:spcPct val="0"/>
              </a:spcAft>
              <a:defRPr/>
            </a:pPr>
            <a:r>
              <a:rPr lang="en-US" sz="800" b="1" dirty="0">
                <a:solidFill>
                  <a:srgbClr val="FFFFFF"/>
                </a:solidFill>
                <a:latin typeface="Meiryo UI" panose="020B0604030504040204" pitchFamily="50" charset="-128"/>
                <a:ea typeface="Meiryo UI" panose="020B0604030504040204" pitchFamily="50" charset="-128"/>
              </a:rPr>
              <a:t>IP</a:t>
            </a:r>
            <a:endParaRPr lang="en-US" sz="1100" b="1" dirty="0">
              <a:solidFill>
                <a:srgbClr val="FFFFFF"/>
              </a:solidFill>
              <a:latin typeface="Meiryo UI" panose="020B0604030504040204" pitchFamily="50" charset="-128"/>
              <a:ea typeface="Meiryo UI" panose="020B0604030504040204" pitchFamily="50" charset="-128"/>
            </a:endParaRPr>
          </a:p>
        </p:txBody>
      </p:sp>
      <p:sp>
        <p:nvSpPr>
          <p:cNvPr id="78" name="フローチャート : 磁気ディスク 40">
            <a:extLst>
              <a:ext uri="{FF2B5EF4-FFF2-40B4-BE49-F238E27FC236}">
                <a16:creationId xmlns:a16="http://schemas.microsoft.com/office/drawing/2014/main" id="{E39170F7-C19D-3455-9EDF-C7CB564D65AD}"/>
              </a:ext>
            </a:extLst>
          </p:cNvPr>
          <p:cNvSpPr>
            <a:spLocks noChangeArrowheads="1"/>
          </p:cNvSpPr>
          <p:nvPr/>
        </p:nvSpPr>
        <p:spPr bwMode="auto">
          <a:xfrm>
            <a:off x="5971658" y="4522989"/>
            <a:ext cx="499852" cy="299080"/>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grpSp>
        <p:nvGrpSpPr>
          <p:cNvPr id="79" name="Group 432">
            <a:extLst>
              <a:ext uri="{FF2B5EF4-FFF2-40B4-BE49-F238E27FC236}">
                <a16:creationId xmlns:a16="http://schemas.microsoft.com/office/drawing/2014/main" id="{86D33DA9-8BC9-899A-08E4-2C33FB9DBF58}"/>
              </a:ext>
            </a:extLst>
          </p:cNvPr>
          <p:cNvGrpSpPr/>
          <p:nvPr/>
        </p:nvGrpSpPr>
        <p:grpSpPr>
          <a:xfrm>
            <a:off x="5828049" y="3808893"/>
            <a:ext cx="853450" cy="676360"/>
            <a:chOff x="4852049" y="1727863"/>
            <a:chExt cx="1419070" cy="1169265"/>
          </a:xfrm>
        </p:grpSpPr>
        <p:grpSp>
          <p:nvGrpSpPr>
            <p:cNvPr id="143" name="グループ化 55">
              <a:extLst>
                <a:ext uri="{FF2B5EF4-FFF2-40B4-BE49-F238E27FC236}">
                  <a16:creationId xmlns:a16="http://schemas.microsoft.com/office/drawing/2014/main" id="{21F73429-86AF-F998-4C69-9863EA439304}"/>
                </a:ext>
              </a:extLst>
            </p:cNvPr>
            <p:cNvGrpSpPr>
              <a:grpSpLocks/>
            </p:cNvGrpSpPr>
            <p:nvPr/>
          </p:nvGrpSpPr>
          <p:grpSpPr bwMode="auto">
            <a:xfrm>
              <a:off x="4852049" y="1727863"/>
              <a:ext cx="1419070" cy="1169265"/>
              <a:chOff x="1092876" y="1546802"/>
              <a:chExt cx="1123820" cy="946094"/>
            </a:xfrm>
          </p:grpSpPr>
          <p:sp>
            <p:nvSpPr>
              <p:cNvPr id="145" name="正方形/長方形 56">
                <a:extLst>
                  <a:ext uri="{FF2B5EF4-FFF2-40B4-BE49-F238E27FC236}">
                    <a16:creationId xmlns:a16="http://schemas.microsoft.com/office/drawing/2014/main" id="{18B401AE-0B99-E644-2820-B6B2E92120C7}"/>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46" name="正方形/長方形 57">
                <a:extLst>
                  <a:ext uri="{FF2B5EF4-FFF2-40B4-BE49-F238E27FC236}">
                    <a16:creationId xmlns:a16="http://schemas.microsoft.com/office/drawing/2014/main" id="{658BECFA-1299-2AC8-322D-DF19ECB3A854}"/>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47" name="正方形/長方形 58">
                <a:extLst>
                  <a:ext uri="{FF2B5EF4-FFF2-40B4-BE49-F238E27FC236}">
                    <a16:creationId xmlns:a16="http://schemas.microsoft.com/office/drawing/2014/main" id="{01086462-5912-A2E7-B64C-81EFC300A2DB}"/>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48" name="正方形/長方形 59">
                <a:extLst>
                  <a:ext uri="{FF2B5EF4-FFF2-40B4-BE49-F238E27FC236}">
                    <a16:creationId xmlns:a16="http://schemas.microsoft.com/office/drawing/2014/main" id="{93F4B3DB-CD49-3AAF-764D-AB2EE077AF82}"/>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44" name="正方形/長方形 70">
              <a:extLst>
                <a:ext uri="{FF2B5EF4-FFF2-40B4-BE49-F238E27FC236}">
                  <a16:creationId xmlns:a16="http://schemas.microsoft.com/office/drawing/2014/main" id="{A34796A5-1163-A9B0-5506-BC057C3C6C03}"/>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400" dirty="0">
                  <a:solidFill>
                    <a:srgbClr val="000000"/>
                  </a:solidFill>
                  <a:latin typeface="Meiryo UI" panose="020B0604030504040204" pitchFamily="50" charset="-128"/>
                  <a:ea typeface="Meiryo UI" panose="020B0604030504040204" pitchFamily="50" charset="-128"/>
                </a:rPr>
                <a:t>E-EVALUATION</a:t>
              </a:r>
              <a:endParaRPr lang="en-SG" altLang="vi-VN" sz="300" dirty="0">
                <a:solidFill>
                  <a:srgbClr val="000000"/>
                </a:solidFill>
                <a:latin typeface="Meiryo UI" panose="020B0604030504040204" pitchFamily="50" charset="-128"/>
                <a:ea typeface="Meiryo UI" panose="020B0604030504040204" pitchFamily="50" charset="-128"/>
              </a:endParaRPr>
            </a:p>
            <a:p>
              <a:pPr algn="ctr" eaLnBrk="1" fontAlgn="base" hangingPunct="1">
                <a:spcBef>
                  <a:spcPct val="0"/>
                </a:spcBef>
                <a:spcAft>
                  <a:spcPct val="0"/>
                </a:spcAft>
                <a:defRPr/>
              </a:pPr>
              <a:r>
                <a:rPr lang="en-SG" altLang="vi-VN" sz="300" dirty="0">
                  <a:solidFill>
                    <a:srgbClr val="000000"/>
                  </a:solidFill>
                  <a:latin typeface="Meiryo UI" panose="020B0604030504040204" pitchFamily="50" charset="-128"/>
                  <a:ea typeface="Meiryo UI" panose="020B0604030504040204" pitchFamily="50" charset="-128"/>
                </a:rPr>
                <a:t>(Approval)</a:t>
              </a:r>
            </a:p>
          </p:txBody>
        </p:sp>
      </p:grpSp>
      <p:sp>
        <p:nvSpPr>
          <p:cNvPr id="80" name="Arrow: Up-Down 439">
            <a:extLst>
              <a:ext uri="{FF2B5EF4-FFF2-40B4-BE49-F238E27FC236}">
                <a16:creationId xmlns:a16="http://schemas.microsoft.com/office/drawing/2014/main" id="{4C266761-4E9F-529B-BB4F-ACE6C91D4142}"/>
              </a:ext>
            </a:extLst>
          </p:cNvPr>
          <p:cNvSpPr/>
          <p:nvPr/>
        </p:nvSpPr>
        <p:spPr>
          <a:xfrm>
            <a:off x="6170546" y="4263843"/>
            <a:ext cx="135729" cy="26457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sp>
        <p:nvSpPr>
          <p:cNvPr id="81" name="Rectangle 440">
            <a:extLst>
              <a:ext uri="{FF2B5EF4-FFF2-40B4-BE49-F238E27FC236}">
                <a16:creationId xmlns:a16="http://schemas.microsoft.com/office/drawing/2014/main" id="{DB728B18-CEB5-D3D4-CAFF-6640651DBF3F}"/>
              </a:ext>
            </a:extLst>
          </p:cNvPr>
          <p:cNvSpPr/>
          <p:nvPr/>
        </p:nvSpPr>
        <p:spPr bwMode="auto">
          <a:xfrm>
            <a:off x="8639115" y="3777091"/>
            <a:ext cx="1095427"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82" name="Rectangle 441">
            <a:extLst>
              <a:ext uri="{FF2B5EF4-FFF2-40B4-BE49-F238E27FC236}">
                <a16:creationId xmlns:a16="http://schemas.microsoft.com/office/drawing/2014/main" id="{2F695C18-F6A7-62CD-56B7-17C2C41FA0FF}"/>
              </a:ext>
            </a:extLst>
          </p:cNvPr>
          <p:cNvSpPr/>
          <p:nvPr/>
        </p:nvSpPr>
        <p:spPr bwMode="auto">
          <a:xfrm>
            <a:off x="6898266" y="3777526"/>
            <a:ext cx="1679199"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83" name="Picture 15">
            <a:extLst>
              <a:ext uri="{FF2B5EF4-FFF2-40B4-BE49-F238E27FC236}">
                <a16:creationId xmlns:a16="http://schemas.microsoft.com/office/drawing/2014/main" id="{916FEF6F-371D-172A-D452-3A5F7D9199E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11104" y="5409413"/>
            <a:ext cx="539284" cy="367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TextBox 448">
            <a:extLst>
              <a:ext uri="{FF2B5EF4-FFF2-40B4-BE49-F238E27FC236}">
                <a16:creationId xmlns:a16="http://schemas.microsoft.com/office/drawing/2014/main" id="{18DB5C40-2C29-260E-390A-F43075F320D3}"/>
              </a:ext>
            </a:extLst>
          </p:cNvPr>
          <p:cNvSpPr txBox="1"/>
          <p:nvPr/>
        </p:nvSpPr>
        <p:spPr>
          <a:xfrm>
            <a:off x="9255303" y="5379801"/>
            <a:ext cx="1130438" cy="461665"/>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Visualization</a:t>
            </a:r>
          </a:p>
          <a:p>
            <a:r>
              <a:rPr lang="en-US" sz="900" b="1" dirty="0">
                <a:latin typeface="Meiryo UI" panose="020B0604030504040204" pitchFamily="50" charset="-128"/>
                <a:ea typeface="Meiryo UI" panose="020B0604030504040204" pitchFamily="50" charset="-128"/>
              </a:rPr>
              <a:t>Predict system </a:t>
            </a:r>
          </a:p>
          <a:p>
            <a:r>
              <a:rPr lang="en-US" sz="600" b="1" dirty="0">
                <a:latin typeface="Meiryo UI" panose="020B0604030504040204" pitchFamily="50" charset="-128"/>
                <a:ea typeface="Meiryo UI" panose="020B0604030504040204" pitchFamily="50" charset="-128"/>
              </a:rPr>
              <a:t>with AI</a:t>
            </a:r>
          </a:p>
        </p:txBody>
      </p:sp>
      <p:sp>
        <p:nvSpPr>
          <p:cNvPr id="85" name="TextBox 449">
            <a:extLst>
              <a:ext uri="{FF2B5EF4-FFF2-40B4-BE49-F238E27FC236}">
                <a16:creationId xmlns:a16="http://schemas.microsoft.com/office/drawing/2014/main" id="{9A45A0D0-F826-CFA3-49BD-4EE170D7FFDF}"/>
              </a:ext>
            </a:extLst>
          </p:cNvPr>
          <p:cNvSpPr txBox="1"/>
          <p:nvPr/>
        </p:nvSpPr>
        <p:spPr>
          <a:xfrm>
            <a:off x="6309743" y="5379800"/>
            <a:ext cx="1058303" cy="369332"/>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Signal &amp; Data </a:t>
            </a:r>
          </a:p>
          <a:p>
            <a:r>
              <a:rPr lang="en-US" sz="900" b="1" dirty="0">
                <a:latin typeface="Meiryo UI" panose="020B0604030504040204" pitchFamily="50" charset="-128"/>
                <a:ea typeface="Meiryo UI" panose="020B0604030504040204" pitchFamily="50" charset="-128"/>
              </a:rPr>
              <a:t>Analysis</a:t>
            </a:r>
          </a:p>
        </p:txBody>
      </p:sp>
      <p:sp>
        <p:nvSpPr>
          <p:cNvPr id="86" name="TextBox 454">
            <a:extLst>
              <a:ext uri="{FF2B5EF4-FFF2-40B4-BE49-F238E27FC236}">
                <a16:creationId xmlns:a16="http://schemas.microsoft.com/office/drawing/2014/main" id="{AB52C4FF-FB7A-7793-11D5-6F8259CDC2A2}"/>
              </a:ext>
            </a:extLst>
          </p:cNvPr>
          <p:cNvSpPr txBox="1"/>
          <p:nvPr/>
        </p:nvSpPr>
        <p:spPr>
          <a:xfrm>
            <a:off x="7866343" y="5379800"/>
            <a:ext cx="846707" cy="369332"/>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KPIs </a:t>
            </a:r>
          </a:p>
          <a:p>
            <a:r>
              <a:rPr lang="en-US" sz="900" b="1" dirty="0">
                <a:latin typeface="Meiryo UI" panose="020B0604030504040204" pitchFamily="50" charset="-128"/>
                <a:ea typeface="Meiryo UI" panose="020B0604030504040204" pitchFamily="50" charset="-128"/>
              </a:rPr>
              <a:t>Dashboard</a:t>
            </a:r>
          </a:p>
        </p:txBody>
      </p:sp>
      <p:pic>
        <p:nvPicPr>
          <p:cNvPr id="87" name="Picture 455">
            <a:extLst>
              <a:ext uri="{FF2B5EF4-FFF2-40B4-BE49-F238E27FC236}">
                <a16:creationId xmlns:a16="http://schemas.microsoft.com/office/drawing/2014/main" id="{4D5AF89A-0883-6737-C530-9CD5F4AAB441}"/>
              </a:ext>
            </a:extLst>
          </p:cNvPr>
          <p:cNvPicPr>
            <a:picLocks noChangeAspect="1"/>
          </p:cNvPicPr>
          <p:nvPr/>
        </p:nvPicPr>
        <p:blipFill>
          <a:blip r:embed="rId25"/>
          <a:stretch>
            <a:fillRect/>
          </a:stretch>
        </p:blipFill>
        <p:spPr>
          <a:xfrm>
            <a:off x="8632897" y="5430419"/>
            <a:ext cx="496671" cy="318497"/>
          </a:xfrm>
          <a:prstGeom prst="rect">
            <a:avLst/>
          </a:prstGeom>
          <a:ln w="31750">
            <a:solidFill>
              <a:schemeClr val="tx2">
                <a:lumMod val="40000"/>
                <a:lumOff val="60000"/>
              </a:schemeClr>
            </a:solidFill>
          </a:ln>
        </p:spPr>
      </p:pic>
      <p:grpSp>
        <p:nvGrpSpPr>
          <p:cNvPr id="88" name="Group 458">
            <a:extLst>
              <a:ext uri="{FF2B5EF4-FFF2-40B4-BE49-F238E27FC236}">
                <a16:creationId xmlns:a16="http://schemas.microsoft.com/office/drawing/2014/main" id="{A793DE99-9FD2-68FA-3AA9-C500515BEC53}"/>
              </a:ext>
            </a:extLst>
          </p:cNvPr>
          <p:cNvGrpSpPr/>
          <p:nvPr/>
        </p:nvGrpSpPr>
        <p:grpSpPr>
          <a:xfrm>
            <a:off x="10230153" y="5431013"/>
            <a:ext cx="587352" cy="400511"/>
            <a:chOff x="227370" y="3362117"/>
            <a:chExt cx="2586996" cy="1692781"/>
          </a:xfrm>
        </p:grpSpPr>
        <p:grpSp>
          <p:nvGrpSpPr>
            <p:cNvPr id="139" name="Group 459">
              <a:extLst>
                <a:ext uri="{FF2B5EF4-FFF2-40B4-BE49-F238E27FC236}">
                  <a16:creationId xmlns:a16="http://schemas.microsoft.com/office/drawing/2014/main" id="{C47A9E5C-ACFF-68EE-E486-AD8342B5DC9E}"/>
                </a:ext>
              </a:extLst>
            </p:cNvPr>
            <p:cNvGrpSpPr/>
            <p:nvPr/>
          </p:nvGrpSpPr>
          <p:grpSpPr>
            <a:xfrm>
              <a:off x="227370" y="3362117"/>
              <a:ext cx="2583564" cy="1692781"/>
              <a:chOff x="227369" y="3362117"/>
              <a:chExt cx="3364559" cy="2343475"/>
            </a:xfrm>
          </p:grpSpPr>
          <p:sp>
            <p:nvSpPr>
              <p:cNvPr id="141" name="Shape 365">
                <a:extLst>
                  <a:ext uri="{FF2B5EF4-FFF2-40B4-BE49-F238E27FC236}">
                    <a16:creationId xmlns:a16="http://schemas.microsoft.com/office/drawing/2014/main" id="{748BCE22-B968-EB95-B665-E3E03D08638E}"/>
                  </a:ext>
                </a:extLst>
              </p:cNvPr>
              <p:cNvSpPr/>
              <p:nvPr/>
            </p:nvSpPr>
            <p:spPr>
              <a:xfrm>
                <a:off x="227369" y="3362117"/>
                <a:ext cx="3364559" cy="234347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000000"/>
                </a:solidFill>
                <a:prstDash val="solid"/>
                <a:round/>
                <a:headEnd type="none" w="med" len="med"/>
                <a:tailEnd type="none" w="med" len="med"/>
              </a:ln>
            </p:spPr>
            <p:txBody>
              <a:bodyPr lIns="36000" tIns="0" rIns="36000" bIns="0" anchor="ctr" anchorCtr="0">
                <a:noAutofit/>
              </a:bodyPr>
              <a:lstStyle/>
              <a:p>
                <a:pPr defTabSz="1219170">
                  <a:defRPr/>
                </a:pPr>
                <a:endParaRPr sz="1200" b="1" kern="0" dirty="0">
                  <a:solidFill>
                    <a:srgbClr val="000000"/>
                  </a:solidFill>
                  <a:latin typeface="Meiryo UI" panose="020B0604030504040204" pitchFamily="50" charset="-128"/>
                  <a:ea typeface="Meiryo UI" panose="020B0604030504040204" pitchFamily="50" charset="-128"/>
                  <a:cs typeface="Quattrocento Sans"/>
                  <a:sym typeface="Quattrocento Sans"/>
                  <a:rtl val="0"/>
                </a:endParaRPr>
              </a:p>
            </p:txBody>
          </p:sp>
          <p:sp>
            <p:nvSpPr>
              <p:cNvPr id="142" name="Shape 366">
                <a:extLst>
                  <a:ext uri="{FF2B5EF4-FFF2-40B4-BE49-F238E27FC236}">
                    <a16:creationId xmlns:a16="http://schemas.microsoft.com/office/drawing/2014/main" id="{BAF0FF9C-991A-4309-F7FE-BE8FD4D04D55}"/>
                  </a:ext>
                </a:extLst>
              </p:cNvPr>
              <p:cNvSpPr/>
              <p:nvPr/>
            </p:nvSpPr>
            <p:spPr>
              <a:xfrm>
                <a:off x="426009" y="3539066"/>
                <a:ext cx="2994524" cy="1644527"/>
              </a:xfrm>
              <a:prstGeom prst="rect">
                <a:avLst/>
              </a:prstGeom>
              <a:solidFill>
                <a:srgbClr val="F3F3F3"/>
              </a:solidFill>
              <a:ln w="9525" cap="flat" cmpd="sng">
                <a:solidFill>
                  <a:srgbClr val="000000"/>
                </a:solidFill>
                <a:prstDash val="solid"/>
                <a:round/>
                <a:headEnd type="none" w="med" len="med"/>
                <a:tailEnd type="none" w="med" len="med"/>
              </a:ln>
            </p:spPr>
            <p:txBody>
              <a:bodyPr lIns="36000" tIns="0" rIns="36000" bIns="0" anchor="ctr" anchorCtr="0">
                <a:noAutofit/>
              </a:bodyPr>
              <a:lstStyle/>
              <a:p>
                <a:pPr algn="ctr" defTabSz="1219170">
                  <a:defRPr/>
                </a:pPr>
                <a:endParaRPr lang="en" sz="1000" b="1" kern="0">
                  <a:solidFill>
                    <a:srgbClr val="999999"/>
                  </a:solidFill>
                  <a:latin typeface="Meiryo UI" panose="020B0604030504040204" pitchFamily="50" charset="-128"/>
                  <a:ea typeface="Meiryo UI" panose="020B0604030504040204" pitchFamily="50" charset="-128"/>
                  <a:cs typeface="Quattrocento Sans"/>
                  <a:sym typeface="Quattrocento Sans"/>
                  <a:rtl val="0"/>
                </a:endParaRPr>
              </a:p>
            </p:txBody>
          </p:sp>
        </p:grpSp>
        <p:pic>
          <p:nvPicPr>
            <p:cNvPr id="140" name="Picture 2" descr="ISG">
              <a:extLst>
                <a:ext uri="{FF2B5EF4-FFF2-40B4-BE49-F238E27FC236}">
                  <a16:creationId xmlns:a16="http://schemas.microsoft.com/office/drawing/2014/main" id="{010256AF-A54C-A128-F2A0-7918671D6B4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44858" y="3540545"/>
              <a:ext cx="2569508" cy="1086682"/>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Arrow: Down 463">
            <a:extLst>
              <a:ext uri="{FF2B5EF4-FFF2-40B4-BE49-F238E27FC236}">
                <a16:creationId xmlns:a16="http://schemas.microsoft.com/office/drawing/2014/main" id="{5CD5E8E9-967E-B86E-EAD3-A9B5888FF97D}"/>
              </a:ext>
            </a:extLst>
          </p:cNvPr>
          <p:cNvSpPr/>
          <p:nvPr/>
        </p:nvSpPr>
        <p:spPr>
          <a:xfrm>
            <a:off x="1609149" y="1837491"/>
            <a:ext cx="464651" cy="4283313"/>
          </a:xfrm>
          <a:prstGeom prst="downArrow">
            <a:avLst/>
          </a:prstGeom>
        </p:spPr>
        <p:style>
          <a:lnRef idx="1">
            <a:schemeClr val="accent6"/>
          </a:lnRef>
          <a:fillRef idx="2">
            <a:schemeClr val="accent6"/>
          </a:fillRef>
          <a:effectRef idx="1">
            <a:schemeClr val="accent6"/>
          </a:effectRef>
          <a:fontRef idx="minor">
            <a:schemeClr val="dk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90" name="Group 489">
            <a:extLst>
              <a:ext uri="{FF2B5EF4-FFF2-40B4-BE49-F238E27FC236}">
                <a16:creationId xmlns:a16="http://schemas.microsoft.com/office/drawing/2014/main" id="{D018F1E2-1805-9289-3BFF-83A5A603E856}"/>
              </a:ext>
            </a:extLst>
          </p:cNvPr>
          <p:cNvGrpSpPr/>
          <p:nvPr/>
        </p:nvGrpSpPr>
        <p:grpSpPr>
          <a:xfrm>
            <a:off x="1568641" y="4865070"/>
            <a:ext cx="503726" cy="503725"/>
            <a:chOff x="7714576" y="3174046"/>
            <a:chExt cx="630400" cy="630398"/>
          </a:xfrm>
        </p:grpSpPr>
        <p:sp>
          <p:nvSpPr>
            <p:cNvPr id="133" name="Oval 469">
              <a:extLst>
                <a:ext uri="{FF2B5EF4-FFF2-40B4-BE49-F238E27FC236}">
                  <a16:creationId xmlns:a16="http://schemas.microsoft.com/office/drawing/2014/main" id="{B2988528-68C1-9B14-7A3E-04EC2DB5800E}"/>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tx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34" name="Group 470" descr="This is an icon of a calendar. ">
              <a:extLst>
                <a:ext uri="{FF2B5EF4-FFF2-40B4-BE49-F238E27FC236}">
                  <a16:creationId xmlns:a16="http://schemas.microsoft.com/office/drawing/2014/main" id="{F2F8F02C-4F6F-13E4-12FB-EC48E88A6D5F}"/>
                </a:ext>
              </a:extLst>
            </p:cNvPr>
            <p:cNvGrpSpPr/>
            <p:nvPr/>
          </p:nvGrpSpPr>
          <p:grpSpPr>
            <a:xfrm>
              <a:off x="7899149" y="3358618"/>
              <a:ext cx="261254" cy="261255"/>
              <a:chOff x="8208963" y="3762375"/>
              <a:chExt cx="306387" cy="306388"/>
            </a:xfrm>
          </p:grpSpPr>
          <p:sp>
            <p:nvSpPr>
              <p:cNvPr id="135" name="Freeform 27">
                <a:extLst>
                  <a:ext uri="{FF2B5EF4-FFF2-40B4-BE49-F238E27FC236}">
                    <a16:creationId xmlns:a16="http://schemas.microsoft.com/office/drawing/2014/main" id="{5206D86D-FC19-A22B-64A3-A0D431E0FE94}"/>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6" name="Freeform 28">
                <a:extLst>
                  <a:ext uri="{FF2B5EF4-FFF2-40B4-BE49-F238E27FC236}">
                    <a16:creationId xmlns:a16="http://schemas.microsoft.com/office/drawing/2014/main" id="{8E4659B1-60E5-AD86-5420-B8DA1AA65EC8}"/>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7" name="Freeform 29">
                <a:extLst>
                  <a:ext uri="{FF2B5EF4-FFF2-40B4-BE49-F238E27FC236}">
                    <a16:creationId xmlns:a16="http://schemas.microsoft.com/office/drawing/2014/main" id="{373DE597-291A-7364-6142-ACC87F800914}"/>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8" name="Freeform 30">
                <a:extLst>
                  <a:ext uri="{FF2B5EF4-FFF2-40B4-BE49-F238E27FC236}">
                    <a16:creationId xmlns:a16="http://schemas.microsoft.com/office/drawing/2014/main" id="{9BF9D26E-A029-1115-EBE8-084F6DF38515}"/>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1" name="Group 487">
            <a:extLst>
              <a:ext uri="{FF2B5EF4-FFF2-40B4-BE49-F238E27FC236}">
                <a16:creationId xmlns:a16="http://schemas.microsoft.com/office/drawing/2014/main" id="{806FC983-F88E-E045-4D97-4486CB2E5CAC}"/>
              </a:ext>
            </a:extLst>
          </p:cNvPr>
          <p:cNvGrpSpPr/>
          <p:nvPr/>
        </p:nvGrpSpPr>
        <p:grpSpPr>
          <a:xfrm>
            <a:off x="1574125" y="1755462"/>
            <a:ext cx="503726" cy="503725"/>
            <a:chOff x="506515" y="769415"/>
            <a:chExt cx="630400" cy="630398"/>
          </a:xfrm>
        </p:grpSpPr>
        <p:sp>
          <p:nvSpPr>
            <p:cNvPr id="129" name="Oval 475">
              <a:extLst>
                <a:ext uri="{FF2B5EF4-FFF2-40B4-BE49-F238E27FC236}">
                  <a16:creationId xmlns:a16="http://schemas.microsoft.com/office/drawing/2014/main" id="{80624938-8872-5111-7896-360AE7E74E3C}"/>
                </a:ext>
                <a:ext uri="{C183D7F6-B498-43B3-948B-1728B52AA6E4}">
                  <adec:decorative xmlns:adec="http://schemas.microsoft.com/office/drawing/2017/decorative" val="1"/>
                </a:ext>
              </a:extLst>
            </p:cNvPr>
            <p:cNvSpPr/>
            <p:nvPr/>
          </p:nvSpPr>
          <p:spPr>
            <a:xfrm>
              <a:off x="506515" y="769415"/>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30" name="Group 476" descr="This is an icon of a clock.">
              <a:extLst>
                <a:ext uri="{FF2B5EF4-FFF2-40B4-BE49-F238E27FC236}">
                  <a16:creationId xmlns:a16="http://schemas.microsoft.com/office/drawing/2014/main" id="{FE89BAFA-FB9E-5AA0-F15A-9A29FF2313D9}"/>
                </a:ext>
              </a:extLst>
            </p:cNvPr>
            <p:cNvGrpSpPr/>
            <p:nvPr/>
          </p:nvGrpSpPr>
          <p:grpSpPr>
            <a:xfrm>
              <a:off x="666894" y="929793"/>
              <a:ext cx="309642" cy="309642"/>
              <a:chOff x="1389063" y="3748088"/>
              <a:chExt cx="336550" cy="336550"/>
            </a:xfrm>
            <a:solidFill>
              <a:schemeClr val="bg1"/>
            </a:solidFill>
          </p:grpSpPr>
          <p:sp>
            <p:nvSpPr>
              <p:cNvPr id="131" name="Freeform 5">
                <a:extLst>
                  <a:ext uri="{FF2B5EF4-FFF2-40B4-BE49-F238E27FC236}">
                    <a16:creationId xmlns:a16="http://schemas.microsoft.com/office/drawing/2014/main" id="{BF12F3C3-88F5-B879-63A0-3E329E4AC08F}"/>
                  </a:ext>
                </a:extLst>
              </p:cNvPr>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2" name="Freeform 6">
                <a:extLst>
                  <a:ext uri="{FF2B5EF4-FFF2-40B4-BE49-F238E27FC236}">
                    <a16:creationId xmlns:a16="http://schemas.microsoft.com/office/drawing/2014/main" id="{7EF5EC62-EB65-322B-72A1-6F6B015E46C0}"/>
                  </a:ext>
                </a:extLst>
              </p:cNvPr>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2" name="Group 486">
            <a:extLst>
              <a:ext uri="{FF2B5EF4-FFF2-40B4-BE49-F238E27FC236}">
                <a16:creationId xmlns:a16="http://schemas.microsoft.com/office/drawing/2014/main" id="{DD0AD64E-0A12-E814-7123-8AADBB87E449}"/>
              </a:ext>
            </a:extLst>
          </p:cNvPr>
          <p:cNvGrpSpPr/>
          <p:nvPr/>
        </p:nvGrpSpPr>
        <p:grpSpPr>
          <a:xfrm>
            <a:off x="1574125" y="3873177"/>
            <a:ext cx="503726" cy="503725"/>
            <a:chOff x="3406955" y="3174046"/>
            <a:chExt cx="630400" cy="630398"/>
          </a:xfrm>
        </p:grpSpPr>
        <p:sp>
          <p:nvSpPr>
            <p:cNvPr id="124" name="Oval 479">
              <a:extLst>
                <a:ext uri="{FF2B5EF4-FFF2-40B4-BE49-F238E27FC236}">
                  <a16:creationId xmlns:a16="http://schemas.microsoft.com/office/drawing/2014/main" id="{DB3A5CDA-30F5-DFBB-EB7E-9E180450C8EF}"/>
                </a:ext>
                <a:ext uri="{C183D7F6-B498-43B3-948B-1728B52AA6E4}">
                  <adec:decorative xmlns:adec="http://schemas.microsoft.com/office/drawing/2017/decorative" val="1"/>
                </a:ext>
              </a:extLst>
            </p:cNvPr>
            <p:cNvSpPr/>
            <p:nvPr/>
          </p:nvSpPr>
          <p:spPr>
            <a:xfrm>
              <a:off x="3406955" y="3174046"/>
              <a:ext cx="630400" cy="63039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25" name="Group 480" descr="This is an icon of three human beings and a clock.">
              <a:extLst>
                <a:ext uri="{FF2B5EF4-FFF2-40B4-BE49-F238E27FC236}">
                  <a16:creationId xmlns:a16="http://schemas.microsoft.com/office/drawing/2014/main" id="{5B15C315-1563-8D6A-EFB6-C5DD6A01466B}"/>
                </a:ext>
              </a:extLst>
            </p:cNvPr>
            <p:cNvGrpSpPr/>
            <p:nvPr/>
          </p:nvGrpSpPr>
          <p:grpSpPr>
            <a:xfrm>
              <a:off x="3542796" y="3309887"/>
              <a:ext cx="358718" cy="358717"/>
              <a:chOff x="3613150" y="3706813"/>
              <a:chExt cx="420688" cy="420687"/>
            </a:xfrm>
          </p:grpSpPr>
          <p:sp>
            <p:nvSpPr>
              <p:cNvPr id="126" name="Freeform 10">
                <a:extLst>
                  <a:ext uri="{FF2B5EF4-FFF2-40B4-BE49-F238E27FC236}">
                    <a16:creationId xmlns:a16="http://schemas.microsoft.com/office/drawing/2014/main" id="{011E03B8-E1CB-036B-8C36-F45175DF9544}"/>
                  </a:ext>
                </a:extLst>
              </p:cNvPr>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27" name="Freeform 11">
                <a:extLst>
                  <a:ext uri="{FF2B5EF4-FFF2-40B4-BE49-F238E27FC236}">
                    <a16:creationId xmlns:a16="http://schemas.microsoft.com/office/drawing/2014/main" id="{DEA41001-8BD8-5A23-0AC6-E10503705B23}"/>
                  </a:ext>
                </a:extLst>
              </p:cNvPr>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28" name="Freeform 12">
                <a:extLst>
                  <a:ext uri="{FF2B5EF4-FFF2-40B4-BE49-F238E27FC236}">
                    <a16:creationId xmlns:a16="http://schemas.microsoft.com/office/drawing/2014/main" id="{8A85BBF6-F872-6DB6-5E19-DCE4925BE0E9}"/>
                  </a:ext>
                </a:extLst>
              </p:cNvPr>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3" name="Group 488">
            <a:extLst>
              <a:ext uri="{FF2B5EF4-FFF2-40B4-BE49-F238E27FC236}">
                <a16:creationId xmlns:a16="http://schemas.microsoft.com/office/drawing/2014/main" id="{A275B1D2-89E1-7102-5BC0-B25B4B3957B3}"/>
              </a:ext>
            </a:extLst>
          </p:cNvPr>
          <p:cNvGrpSpPr/>
          <p:nvPr/>
        </p:nvGrpSpPr>
        <p:grpSpPr>
          <a:xfrm>
            <a:off x="1579874" y="2876401"/>
            <a:ext cx="503726" cy="503725"/>
            <a:chOff x="5560765" y="3174046"/>
            <a:chExt cx="630400" cy="630398"/>
          </a:xfrm>
        </p:grpSpPr>
        <p:sp>
          <p:nvSpPr>
            <p:cNvPr id="122" name="Oval 484">
              <a:extLst>
                <a:ext uri="{FF2B5EF4-FFF2-40B4-BE49-F238E27FC236}">
                  <a16:creationId xmlns:a16="http://schemas.microsoft.com/office/drawing/2014/main" id="{EA3EB88E-B157-AA41-7F19-C6627EAF50AF}"/>
                </a:ext>
                <a:ext uri="{C183D7F6-B498-43B3-948B-1728B52AA6E4}">
                  <adec:decorative xmlns:adec="http://schemas.microsoft.com/office/drawing/2017/decorative" val="1"/>
                </a:ext>
              </a:extLst>
            </p:cNvPr>
            <p:cNvSpPr/>
            <p:nvPr/>
          </p:nvSpPr>
          <p:spPr>
            <a:xfrm>
              <a:off x="5560765" y="3174046"/>
              <a:ext cx="630400" cy="63039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pic>
          <p:nvPicPr>
            <p:cNvPr id="123" name="Picture 485" descr="This is an icon of a human being. ">
              <a:extLst>
                <a:ext uri="{FF2B5EF4-FFF2-40B4-BE49-F238E27FC236}">
                  <a16:creationId xmlns:a16="http://schemas.microsoft.com/office/drawing/2014/main" id="{48E62AEF-3790-5FDD-3E10-FDD14EB6599A}"/>
                </a:ext>
              </a:extLst>
            </p:cNvPr>
            <p:cNvPicPr>
              <a:picLocks noChangeAspect="1"/>
            </p:cNvPicPr>
            <p:nvPr/>
          </p:nvPicPr>
          <p:blipFill>
            <a:blip r:embed="rId27"/>
            <a:stretch>
              <a:fillRect/>
            </a:stretch>
          </p:blipFill>
          <p:spPr>
            <a:xfrm>
              <a:off x="5736588" y="3330620"/>
              <a:ext cx="278755" cy="317251"/>
            </a:xfrm>
            <a:prstGeom prst="rect">
              <a:avLst/>
            </a:prstGeom>
          </p:spPr>
          <p:style>
            <a:lnRef idx="2">
              <a:schemeClr val="dk1">
                <a:shade val="50000"/>
              </a:schemeClr>
            </a:lnRef>
            <a:fillRef idx="1">
              <a:schemeClr val="dk1"/>
            </a:fillRef>
            <a:effectRef idx="0">
              <a:schemeClr val="dk1"/>
            </a:effectRef>
            <a:fontRef idx="minor">
              <a:schemeClr val="lt1"/>
            </a:fontRef>
          </p:style>
        </p:pic>
      </p:grpSp>
      <p:grpSp>
        <p:nvGrpSpPr>
          <p:cNvPr id="94" name="Group 494">
            <a:extLst>
              <a:ext uri="{FF2B5EF4-FFF2-40B4-BE49-F238E27FC236}">
                <a16:creationId xmlns:a16="http://schemas.microsoft.com/office/drawing/2014/main" id="{3F9197F4-F357-9D50-1926-28C3AC201869}"/>
              </a:ext>
            </a:extLst>
          </p:cNvPr>
          <p:cNvGrpSpPr/>
          <p:nvPr/>
        </p:nvGrpSpPr>
        <p:grpSpPr>
          <a:xfrm>
            <a:off x="1380498" y="5908210"/>
            <a:ext cx="919857" cy="873591"/>
            <a:chOff x="69454" y="5805595"/>
            <a:chExt cx="1151177" cy="1093276"/>
          </a:xfrm>
        </p:grpSpPr>
        <p:grpSp>
          <p:nvGrpSpPr>
            <p:cNvPr id="116" name="Group 490">
              <a:extLst>
                <a:ext uri="{FF2B5EF4-FFF2-40B4-BE49-F238E27FC236}">
                  <a16:creationId xmlns:a16="http://schemas.microsoft.com/office/drawing/2014/main" id="{41F43B62-9BE0-3B68-6660-4B3E19ADF48E}"/>
                </a:ext>
              </a:extLst>
            </p:cNvPr>
            <p:cNvGrpSpPr/>
            <p:nvPr/>
          </p:nvGrpSpPr>
          <p:grpSpPr>
            <a:xfrm>
              <a:off x="69454" y="5805595"/>
              <a:ext cx="1151177" cy="1093276"/>
              <a:chOff x="9443776" y="2225546"/>
              <a:chExt cx="2367224" cy="2367218"/>
            </a:xfrm>
          </p:grpSpPr>
          <p:sp>
            <p:nvSpPr>
              <p:cNvPr id="120" name="Oval 467">
                <a:extLst>
                  <a:ext uri="{FF2B5EF4-FFF2-40B4-BE49-F238E27FC236}">
                    <a16:creationId xmlns:a16="http://schemas.microsoft.com/office/drawing/2014/main" id="{4DBC6DA2-20B6-2752-0626-4458EE6B19F6}"/>
                  </a:ex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sp>
            <p:nvSpPr>
              <p:cNvPr id="121" name="Oval 468">
                <a:extLst>
                  <a:ext uri="{FF2B5EF4-FFF2-40B4-BE49-F238E27FC236}">
                    <a16:creationId xmlns:a16="http://schemas.microsoft.com/office/drawing/2014/main" id="{A8299E55-D523-FBD6-D546-C0C00E575BAA}"/>
                  </a:ex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grpSp>
          <p:nvGrpSpPr>
            <p:cNvPr id="117" name="Group 491" descr="This is an icon of a trophy.">
              <a:extLst>
                <a:ext uri="{FF2B5EF4-FFF2-40B4-BE49-F238E27FC236}">
                  <a16:creationId xmlns:a16="http://schemas.microsoft.com/office/drawing/2014/main" id="{A99FFFF0-09B8-B87C-4583-339AE9E84FA3}"/>
                </a:ext>
              </a:extLst>
            </p:cNvPr>
            <p:cNvGrpSpPr/>
            <p:nvPr/>
          </p:nvGrpSpPr>
          <p:grpSpPr>
            <a:xfrm>
              <a:off x="377959" y="6118945"/>
              <a:ext cx="497437" cy="508614"/>
              <a:chOff x="-1892703" y="1944681"/>
              <a:chExt cx="3284538" cy="3811588"/>
            </a:xfrm>
          </p:grpSpPr>
          <p:sp>
            <p:nvSpPr>
              <p:cNvPr id="118" name="Freeform 5">
                <a:extLst>
                  <a:ext uri="{FF2B5EF4-FFF2-40B4-BE49-F238E27FC236}">
                    <a16:creationId xmlns:a16="http://schemas.microsoft.com/office/drawing/2014/main" id="{A5DE95C4-AAB0-9F31-969F-219BD3519C15}"/>
                  </a:ext>
                </a:extLst>
              </p:cNvPr>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19" name="Freeform 6">
                <a:extLst>
                  <a:ext uri="{FF2B5EF4-FFF2-40B4-BE49-F238E27FC236}">
                    <a16:creationId xmlns:a16="http://schemas.microsoft.com/office/drawing/2014/main" id="{1016A7CE-BB04-0DC6-00BF-B5372893C347}"/>
                  </a:ext>
                </a:extLst>
              </p:cNvPr>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sp>
        <p:nvSpPr>
          <p:cNvPr id="95" name="TextBox 496">
            <a:extLst>
              <a:ext uri="{FF2B5EF4-FFF2-40B4-BE49-F238E27FC236}">
                <a16:creationId xmlns:a16="http://schemas.microsoft.com/office/drawing/2014/main" id="{25A6E257-9047-C419-0C01-CA73C3476088}"/>
              </a:ext>
            </a:extLst>
          </p:cNvPr>
          <p:cNvSpPr txBox="1"/>
          <p:nvPr/>
        </p:nvSpPr>
        <p:spPr>
          <a:xfrm>
            <a:off x="1305915" y="3414177"/>
            <a:ext cx="1126912"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Standardization</a:t>
            </a:r>
          </a:p>
          <a:p>
            <a:pPr algn="ctr"/>
            <a:r>
              <a:rPr lang="en-US" sz="1000" b="1" dirty="0">
                <a:latin typeface="Meiryo UI" panose="020B0604030504040204" pitchFamily="50" charset="-128"/>
                <a:ea typeface="Meiryo UI" panose="020B0604030504040204" pitchFamily="50" charset="-128"/>
              </a:rPr>
              <a:t>Linkage systems</a:t>
            </a:r>
          </a:p>
        </p:txBody>
      </p:sp>
      <p:sp>
        <p:nvSpPr>
          <p:cNvPr id="96" name="TextBox 497">
            <a:extLst>
              <a:ext uri="{FF2B5EF4-FFF2-40B4-BE49-F238E27FC236}">
                <a16:creationId xmlns:a16="http://schemas.microsoft.com/office/drawing/2014/main" id="{65C27CA5-2699-8676-2FEB-A21034B1D9B4}"/>
              </a:ext>
            </a:extLst>
          </p:cNvPr>
          <p:cNvSpPr txBox="1"/>
          <p:nvPr/>
        </p:nvSpPr>
        <p:spPr>
          <a:xfrm>
            <a:off x="1249729" y="2327048"/>
            <a:ext cx="1274388"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Full-fill all process </a:t>
            </a:r>
          </a:p>
          <a:p>
            <a:pPr algn="ctr"/>
            <a:r>
              <a:rPr lang="en-US" sz="1000" b="1" dirty="0">
                <a:latin typeface="Meiryo UI" panose="020B0604030504040204" pitchFamily="50" charset="-128"/>
                <a:ea typeface="Meiryo UI" panose="020B0604030504040204" pitchFamily="50" charset="-128"/>
              </a:rPr>
              <a:t>by System</a:t>
            </a:r>
          </a:p>
        </p:txBody>
      </p:sp>
      <p:sp>
        <p:nvSpPr>
          <p:cNvPr id="97" name="TextBox 498">
            <a:extLst>
              <a:ext uri="{FF2B5EF4-FFF2-40B4-BE49-F238E27FC236}">
                <a16:creationId xmlns:a16="http://schemas.microsoft.com/office/drawing/2014/main" id="{30376E5A-769E-0D62-A9C1-1C21B17733BD}"/>
              </a:ext>
            </a:extLst>
          </p:cNvPr>
          <p:cNvSpPr txBox="1"/>
          <p:nvPr/>
        </p:nvSpPr>
        <p:spPr>
          <a:xfrm>
            <a:off x="1305915" y="5362090"/>
            <a:ext cx="1096782" cy="461665"/>
          </a:xfrm>
          <a:prstGeom prst="rect">
            <a:avLst/>
          </a:prstGeom>
          <a:noFill/>
        </p:spPr>
        <p:txBody>
          <a:bodyPr wrap="squar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Toward</a:t>
            </a:r>
          </a:p>
          <a:p>
            <a:pPr algn="ctr"/>
            <a:r>
              <a:rPr lang="en-US" sz="1000" b="1" dirty="0">
                <a:latin typeface="Meiryo UI" panose="020B0604030504040204" pitchFamily="50" charset="-128"/>
                <a:ea typeface="Meiryo UI" panose="020B0604030504040204" pitchFamily="50" charset="-128"/>
              </a:rPr>
              <a:t>Smart Factory</a:t>
            </a:r>
          </a:p>
        </p:txBody>
      </p:sp>
      <p:sp>
        <p:nvSpPr>
          <p:cNvPr id="98" name="TextBox 499">
            <a:extLst>
              <a:ext uri="{FF2B5EF4-FFF2-40B4-BE49-F238E27FC236}">
                <a16:creationId xmlns:a16="http://schemas.microsoft.com/office/drawing/2014/main" id="{A079715E-2E3E-1967-0747-13E5F148D570}"/>
              </a:ext>
            </a:extLst>
          </p:cNvPr>
          <p:cNvSpPr txBox="1"/>
          <p:nvPr/>
        </p:nvSpPr>
        <p:spPr>
          <a:xfrm>
            <a:off x="1390204" y="4436611"/>
            <a:ext cx="955391"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Management </a:t>
            </a:r>
          </a:p>
          <a:p>
            <a:pPr algn="ctr"/>
            <a:r>
              <a:rPr lang="en-US" sz="1000" b="1" dirty="0">
                <a:latin typeface="Meiryo UI" panose="020B0604030504040204" pitchFamily="50" charset="-128"/>
                <a:ea typeface="Meiryo UI" panose="020B0604030504040204" pitchFamily="50" charset="-128"/>
              </a:rPr>
              <a:t>Optimization</a:t>
            </a:r>
          </a:p>
        </p:txBody>
      </p:sp>
      <p:sp>
        <p:nvSpPr>
          <p:cNvPr id="99" name="TextBox 500">
            <a:extLst>
              <a:ext uri="{FF2B5EF4-FFF2-40B4-BE49-F238E27FC236}">
                <a16:creationId xmlns:a16="http://schemas.microsoft.com/office/drawing/2014/main" id="{E3890968-0E4B-EA23-17DC-F9FF6308DA02}"/>
              </a:ext>
            </a:extLst>
          </p:cNvPr>
          <p:cNvSpPr txBox="1"/>
          <p:nvPr/>
        </p:nvSpPr>
        <p:spPr>
          <a:xfrm>
            <a:off x="2052892" y="3225659"/>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2024</a:t>
            </a:r>
          </a:p>
        </p:txBody>
      </p:sp>
      <p:sp>
        <p:nvSpPr>
          <p:cNvPr id="100" name="TextBox 501">
            <a:extLst>
              <a:ext uri="{FF2B5EF4-FFF2-40B4-BE49-F238E27FC236}">
                <a16:creationId xmlns:a16="http://schemas.microsoft.com/office/drawing/2014/main" id="{99501C3F-690D-B065-D31D-9D754E098D28}"/>
              </a:ext>
            </a:extLst>
          </p:cNvPr>
          <p:cNvSpPr txBox="1"/>
          <p:nvPr/>
        </p:nvSpPr>
        <p:spPr>
          <a:xfrm>
            <a:off x="2006233" y="4265712"/>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2026</a:t>
            </a:r>
          </a:p>
        </p:txBody>
      </p:sp>
      <p:sp>
        <p:nvSpPr>
          <p:cNvPr id="101" name="TextBox 502">
            <a:extLst>
              <a:ext uri="{FF2B5EF4-FFF2-40B4-BE49-F238E27FC236}">
                <a16:creationId xmlns:a16="http://schemas.microsoft.com/office/drawing/2014/main" id="{7EA1E987-235C-E28A-F341-B3A29DECB633}"/>
              </a:ext>
            </a:extLst>
          </p:cNvPr>
          <p:cNvSpPr txBox="1"/>
          <p:nvPr/>
        </p:nvSpPr>
        <p:spPr>
          <a:xfrm>
            <a:off x="1997661" y="5267827"/>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2028</a:t>
            </a:r>
          </a:p>
        </p:txBody>
      </p:sp>
      <p:sp>
        <p:nvSpPr>
          <p:cNvPr id="102" name="TextBox 503">
            <a:extLst>
              <a:ext uri="{FF2B5EF4-FFF2-40B4-BE49-F238E27FC236}">
                <a16:creationId xmlns:a16="http://schemas.microsoft.com/office/drawing/2014/main" id="{7384D84B-7212-AD50-7FD8-CD137B8D71D9}"/>
              </a:ext>
            </a:extLst>
          </p:cNvPr>
          <p:cNvSpPr txBox="1"/>
          <p:nvPr/>
        </p:nvSpPr>
        <p:spPr>
          <a:xfrm>
            <a:off x="2032794" y="6532616"/>
            <a:ext cx="346250" cy="153888"/>
          </a:xfrm>
          <a:prstGeom prst="rect">
            <a:avLst/>
          </a:prstGeom>
          <a:noFill/>
        </p:spPr>
        <p:txBody>
          <a:bodyPr wrap="none" lIns="36000" tIns="0" rIns="36000" bIns="0" rtlCol="0" anchor="ctr" anchorCtr="0">
            <a:noAutofit/>
          </a:bodyPr>
          <a:lstStyle/>
          <a:p>
            <a:pPr algn="ctr"/>
            <a:r>
              <a:rPr lang="en-US" sz="1000" b="1" dirty="0">
                <a:solidFill>
                  <a:srgbClr val="30353F"/>
                </a:solidFill>
                <a:latin typeface="Meiryo UI" panose="020B0604030504040204" pitchFamily="50" charset="-128"/>
                <a:ea typeface="Meiryo UI" panose="020B0604030504040204" pitchFamily="50" charset="-128"/>
              </a:rPr>
              <a:t>2030</a:t>
            </a:r>
          </a:p>
        </p:txBody>
      </p:sp>
      <p:sp>
        <p:nvSpPr>
          <p:cNvPr id="103" name="TextBox 504">
            <a:extLst>
              <a:ext uri="{FF2B5EF4-FFF2-40B4-BE49-F238E27FC236}">
                <a16:creationId xmlns:a16="http://schemas.microsoft.com/office/drawing/2014/main" id="{B7C64BF9-51E3-1ABB-5FC2-B4A28E83FA64}"/>
              </a:ext>
            </a:extLst>
          </p:cNvPr>
          <p:cNvSpPr txBox="1"/>
          <p:nvPr/>
        </p:nvSpPr>
        <p:spPr>
          <a:xfrm>
            <a:off x="2004991" y="2107705"/>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2022</a:t>
            </a:r>
          </a:p>
        </p:txBody>
      </p:sp>
      <p:pic>
        <p:nvPicPr>
          <p:cNvPr id="104" name="Picture 4">
            <a:extLst>
              <a:ext uri="{FF2B5EF4-FFF2-40B4-BE49-F238E27FC236}">
                <a16:creationId xmlns:a16="http://schemas.microsoft.com/office/drawing/2014/main" id="{FA71AE3F-9E9B-1BAB-59FF-027DC9187D80}"/>
              </a:ext>
            </a:extLst>
          </p:cNvPr>
          <p:cNvPicPr>
            <a:picLocks noChangeAspect="1"/>
          </p:cNvPicPr>
          <p:nvPr/>
        </p:nvPicPr>
        <p:blipFill>
          <a:blip r:embed="rId28"/>
          <a:stretch>
            <a:fillRect/>
          </a:stretch>
        </p:blipFill>
        <p:spPr>
          <a:xfrm>
            <a:off x="2937069" y="2398800"/>
            <a:ext cx="633797" cy="519735"/>
          </a:xfrm>
          <a:prstGeom prst="rect">
            <a:avLst/>
          </a:prstGeom>
        </p:spPr>
      </p:pic>
      <p:pic>
        <p:nvPicPr>
          <p:cNvPr id="105" name="Picture 6">
            <a:extLst>
              <a:ext uri="{FF2B5EF4-FFF2-40B4-BE49-F238E27FC236}">
                <a16:creationId xmlns:a16="http://schemas.microsoft.com/office/drawing/2014/main" id="{C1A7D993-7DF2-41E5-2E0F-5270F4A137F5}"/>
              </a:ext>
            </a:extLst>
          </p:cNvPr>
          <p:cNvPicPr>
            <a:picLocks noChangeAspect="1"/>
          </p:cNvPicPr>
          <p:nvPr/>
        </p:nvPicPr>
        <p:blipFill>
          <a:blip r:embed="rId29"/>
          <a:stretch>
            <a:fillRect/>
          </a:stretch>
        </p:blipFill>
        <p:spPr>
          <a:xfrm>
            <a:off x="7968159" y="2332840"/>
            <a:ext cx="752292" cy="614861"/>
          </a:xfrm>
          <a:prstGeom prst="rect">
            <a:avLst/>
          </a:prstGeom>
        </p:spPr>
      </p:pic>
      <p:pic>
        <p:nvPicPr>
          <p:cNvPr id="106" name="Picture 248">
            <a:extLst>
              <a:ext uri="{FF2B5EF4-FFF2-40B4-BE49-F238E27FC236}">
                <a16:creationId xmlns:a16="http://schemas.microsoft.com/office/drawing/2014/main" id="{0FB52580-A5E1-3E84-A131-705BAF671DB3}"/>
              </a:ext>
            </a:extLst>
          </p:cNvPr>
          <p:cNvPicPr>
            <a:picLocks noChangeAspect="1"/>
          </p:cNvPicPr>
          <p:nvPr/>
        </p:nvPicPr>
        <p:blipFill>
          <a:blip r:embed="rId4"/>
          <a:stretch>
            <a:fillRect/>
          </a:stretch>
        </p:blipFill>
        <p:spPr>
          <a:xfrm>
            <a:off x="9812049" y="2670162"/>
            <a:ext cx="87911" cy="171381"/>
          </a:xfrm>
          <a:prstGeom prst="rect">
            <a:avLst/>
          </a:prstGeom>
        </p:spPr>
      </p:pic>
      <p:sp>
        <p:nvSpPr>
          <p:cNvPr id="108" name="Rectangle 354">
            <a:extLst>
              <a:ext uri="{FF2B5EF4-FFF2-40B4-BE49-F238E27FC236}">
                <a16:creationId xmlns:a16="http://schemas.microsoft.com/office/drawing/2014/main" id="{9DCC4795-363D-04BA-FC9D-FF9F40E478C0}"/>
              </a:ext>
            </a:extLst>
          </p:cNvPr>
          <p:cNvSpPr/>
          <p:nvPr/>
        </p:nvSpPr>
        <p:spPr bwMode="auto">
          <a:xfrm>
            <a:off x="10134622" y="2289980"/>
            <a:ext cx="778417"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109" name="Rectangle 355">
            <a:extLst>
              <a:ext uri="{FF2B5EF4-FFF2-40B4-BE49-F238E27FC236}">
                <a16:creationId xmlns:a16="http://schemas.microsoft.com/office/drawing/2014/main" id="{F382E9A6-2A42-D2DE-34C0-518302D29599}"/>
              </a:ext>
            </a:extLst>
          </p:cNvPr>
          <p:cNvSpPr/>
          <p:nvPr/>
        </p:nvSpPr>
        <p:spPr bwMode="auto">
          <a:xfrm>
            <a:off x="9783735" y="3777091"/>
            <a:ext cx="1129302"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110" name="Picture 357">
            <a:extLst>
              <a:ext uri="{FF2B5EF4-FFF2-40B4-BE49-F238E27FC236}">
                <a16:creationId xmlns:a16="http://schemas.microsoft.com/office/drawing/2014/main" id="{3493A3AC-DCBC-1145-4BEC-1EE818A6F516}"/>
              </a:ext>
            </a:extLst>
          </p:cNvPr>
          <p:cNvPicPr>
            <a:picLocks noChangeAspect="1"/>
          </p:cNvPicPr>
          <p:nvPr/>
        </p:nvPicPr>
        <p:blipFill rotWithShape="1">
          <a:blip r:embed="rId30"/>
          <a:srcRect t="45842" r="24873" b="1406"/>
          <a:stretch/>
        </p:blipFill>
        <p:spPr>
          <a:xfrm>
            <a:off x="2584944" y="4049852"/>
            <a:ext cx="933103" cy="766624"/>
          </a:xfrm>
          <a:prstGeom prst="rect">
            <a:avLst/>
          </a:prstGeom>
        </p:spPr>
      </p:pic>
      <p:sp>
        <p:nvSpPr>
          <p:cNvPr id="111" name="Rectangle 358">
            <a:extLst>
              <a:ext uri="{FF2B5EF4-FFF2-40B4-BE49-F238E27FC236}">
                <a16:creationId xmlns:a16="http://schemas.microsoft.com/office/drawing/2014/main" id="{04FA83AB-DB03-FBAD-BD7C-75C865582FBB}"/>
              </a:ext>
            </a:extLst>
          </p:cNvPr>
          <p:cNvSpPr/>
          <p:nvPr/>
        </p:nvSpPr>
        <p:spPr>
          <a:xfrm>
            <a:off x="2560021" y="3820942"/>
            <a:ext cx="2048401"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800" b="1" dirty="0">
                <a:latin typeface="Meiryo UI" panose="020B0604030504040204" pitchFamily="50" charset="-128"/>
                <a:ea typeface="Meiryo UI" panose="020B0604030504040204" pitchFamily="50" charset="-128"/>
              </a:rPr>
              <a:t>E-Learning, E-Leave , E-OT, E-Work</a:t>
            </a:r>
          </a:p>
        </p:txBody>
      </p:sp>
      <p:sp>
        <p:nvSpPr>
          <p:cNvPr id="112" name="Rectangle 369">
            <a:extLst>
              <a:ext uri="{FF2B5EF4-FFF2-40B4-BE49-F238E27FC236}">
                <a16:creationId xmlns:a16="http://schemas.microsoft.com/office/drawing/2014/main" id="{A1A09523-FF03-4C91-86BE-B3030C554EDE}"/>
              </a:ext>
            </a:extLst>
          </p:cNvPr>
          <p:cNvSpPr/>
          <p:nvPr/>
        </p:nvSpPr>
        <p:spPr>
          <a:xfrm>
            <a:off x="9833693" y="3814939"/>
            <a:ext cx="951775"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E-Office</a:t>
            </a:r>
          </a:p>
        </p:txBody>
      </p:sp>
      <p:sp>
        <p:nvSpPr>
          <p:cNvPr id="113" name="TextBox 372">
            <a:extLst>
              <a:ext uri="{FF2B5EF4-FFF2-40B4-BE49-F238E27FC236}">
                <a16:creationId xmlns:a16="http://schemas.microsoft.com/office/drawing/2014/main" id="{20EA4F53-F2EE-BDDF-E3D4-C5E0FF3103D8}"/>
              </a:ext>
            </a:extLst>
          </p:cNvPr>
          <p:cNvSpPr txBox="1"/>
          <p:nvPr/>
        </p:nvSpPr>
        <p:spPr>
          <a:xfrm>
            <a:off x="10134622" y="3006358"/>
            <a:ext cx="778417"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Traceability</a:t>
            </a:r>
          </a:p>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System</a:t>
            </a:r>
          </a:p>
        </p:txBody>
      </p:sp>
      <p:pic>
        <p:nvPicPr>
          <p:cNvPr id="114" name="Picture 2">
            <a:extLst>
              <a:ext uri="{FF2B5EF4-FFF2-40B4-BE49-F238E27FC236}">
                <a16:creationId xmlns:a16="http://schemas.microsoft.com/office/drawing/2014/main" id="{89944C7A-CF2E-1D4B-070D-E94B9E5915B0}"/>
              </a:ext>
            </a:extLst>
          </p:cNvPr>
          <p:cNvPicPr>
            <a:picLocks noChangeAspect="1"/>
          </p:cNvPicPr>
          <p:nvPr/>
        </p:nvPicPr>
        <p:blipFill>
          <a:blip r:embed="rId31"/>
          <a:stretch>
            <a:fillRect/>
          </a:stretch>
        </p:blipFill>
        <p:spPr>
          <a:xfrm>
            <a:off x="9847801" y="4015030"/>
            <a:ext cx="935166" cy="816058"/>
          </a:xfrm>
          <a:prstGeom prst="rect">
            <a:avLst/>
          </a:prstGeom>
        </p:spPr>
      </p:pic>
      <p:pic>
        <p:nvPicPr>
          <p:cNvPr id="115" name="Picture 182" descr="Graphical user interface, application&#10;&#10;Description automatically generated">
            <a:extLst>
              <a:ext uri="{FF2B5EF4-FFF2-40B4-BE49-F238E27FC236}">
                <a16:creationId xmlns:a16="http://schemas.microsoft.com/office/drawing/2014/main" id="{AAD60443-BD3D-A8A5-FE07-DD9117FF2D64}"/>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34621" y="2359630"/>
            <a:ext cx="778416" cy="632567"/>
          </a:xfrm>
          <a:prstGeom prst="rect">
            <a:avLst/>
          </a:prstGeom>
        </p:spPr>
      </p:pic>
      <p:sp>
        <p:nvSpPr>
          <p:cNvPr id="185" name="Rectangle 207">
            <a:extLst>
              <a:ext uri="{FF2B5EF4-FFF2-40B4-BE49-F238E27FC236}">
                <a16:creationId xmlns:a16="http://schemas.microsoft.com/office/drawing/2014/main" id="{C02093DE-10F2-0DAF-F182-9F56C4D90A34}"/>
              </a:ext>
            </a:extLst>
          </p:cNvPr>
          <p:cNvSpPr/>
          <p:nvPr/>
        </p:nvSpPr>
        <p:spPr bwMode="auto">
          <a:xfrm>
            <a:off x="3628072" y="2295414"/>
            <a:ext cx="1024340" cy="1050518"/>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188" name="AutoShape 23">
            <a:extLst>
              <a:ext uri="{FF2B5EF4-FFF2-40B4-BE49-F238E27FC236}">
                <a16:creationId xmlns:a16="http://schemas.microsoft.com/office/drawing/2014/main" id="{1FD0BEC6-0D40-F172-B7B2-A401529CF753}"/>
              </a:ext>
            </a:extLst>
          </p:cNvPr>
          <p:cNvSpPr>
            <a:spLocks noChangeArrowheads="1"/>
          </p:cNvSpPr>
          <p:nvPr/>
        </p:nvSpPr>
        <p:spPr bwMode="gray">
          <a:xfrm>
            <a:off x="1498080" y="913578"/>
            <a:ext cx="3185335" cy="771124"/>
          </a:xfrm>
          <a:prstGeom prst="homePlate">
            <a:avLst>
              <a:gd name="adj" fmla="val 73247"/>
            </a:avLst>
          </a:prstGeom>
          <a:solidFill>
            <a:schemeClr val="accent5">
              <a:lumMod val="40000"/>
              <a:lumOff val="60000"/>
            </a:schemeClr>
          </a:solidFill>
          <a:ln w="12700">
            <a:solidFill>
              <a:schemeClr val="tx1"/>
            </a:solidFill>
            <a:miter lim="800000"/>
            <a:headEnd type="none" w="sm" len="sm"/>
            <a:tailEnd type="none" w="sm" len="sm"/>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latin typeface="Meiryo UI" panose="020B0604030504040204" pitchFamily="50" charset="-128"/>
                <a:ea typeface="Meiryo UI" panose="020B0604030504040204" pitchFamily="50" charset="-128"/>
              </a:rPr>
              <a:t>Level 3</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Data collection/</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accumulation</a:t>
            </a:r>
            <a:endParaRPr lang="ja-JP" altLang="en-US" sz="1800" b="1" dirty="0">
              <a:latin typeface="Meiryo UI" panose="020B0604030504040204" pitchFamily="50" charset="-128"/>
              <a:ea typeface="Meiryo UI" panose="020B0604030504040204" pitchFamily="50" charset="-128"/>
            </a:endParaRPr>
          </a:p>
        </p:txBody>
      </p:sp>
      <p:sp>
        <p:nvSpPr>
          <p:cNvPr id="189" name="AutoShape 24">
            <a:extLst>
              <a:ext uri="{FF2B5EF4-FFF2-40B4-BE49-F238E27FC236}">
                <a16:creationId xmlns:a16="http://schemas.microsoft.com/office/drawing/2014/main" id="{B1D7497C-2ACF-58EB-BFE0-E41D728A6698}"/>
              </a:ext>
            </a:extLst>
          </p:cNvPr>
          <p:cNvSpPr>
            <a:spLocks noChangeArrowheads="1"/>
          </p:cNvSpPr>
          <p:nvPr/>
        </p:nvSpPr>
        <p:spPr bwMode="gray">
          <a:xfrm>
            <a:off x="4217758" y="913578"/>
            <a:ext cx="3599664" cy="771124"/>
          </a:xfrm>
          <a:prstGeom prst="chevron">
            <a:avLst>
              <a:gd name="adj" fmla="val 73914"/>
            </a:avLst>
          </a:prstGeom>
          <a:solidFill>
            <a:schemeClr val="accent5">
              <a:lumMod val="60000"/>
              <a:lumOff val="40000"/>
            </a:schemeClr>
          </a:solidFill>
          <a:ln w="12700">
            <a:solidFill>
              <a:schemeClr val="tx1"/>
            </a:solidFill>
            <a:miter lim="800000"/>
            <a:headEnd/>
            <a:tailEnd/>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latin typeface="Meiryo UI" panose="020B0604030504040204" pitchFamily="50" charset="-128"/>
                <a:ea typeface="Meiryo UI" panose="020B0604030504040204" pitchFamily="50" charset="-128"/>
              </a:rPr>
              <a:t>Level 4</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Analysis and prediction</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 using data</a:t>
            </a:r>
            <a:endParaRPr lang="ja-JP" altLang="en-US" sz="1800" b="1" dirty="0">
              <a:latin typeface="Meiryo UI" panose="020B0604030504040204" pitchFamily="50" charset="-128"/>
              <a:ea typeface="Meiryo UI" panose="020B0604030504040204" pitchFamily="50" charset="-128"/>
            </a:endParaRPr>
          </a:p>
        </p:txBody>
      </p:sp>
      <p:sp>
        <p:nvSpPr>
          <p:cNvPr id="190" name="AutoShape 25">
            <a:extLst>
              <a:ext uri="{FF2B5EF4-FFF2-40B4-BE49-F238E27FC236}">
                <a16:creationId xmlns:a16="http://schemas.microsoft.com/office/drawing/2014/main" id="{DC5D2765-0EAF-53D7-205C-42947242FF0A}"/>
              </a:ext>
            </a:extLst>
          </p:cNvPr>
          <p:cNvSpPr>
            <a:spLocks noChangeArrowheads="1"/>
          </p:cNvSpPr>
          <p:nvPr/>
        </p:nvSpPr>
        <p:spPr bwMode="gray">
          <a:xfrm>
            <a:off x="7313373" y="913578"/>
            <a:ext cx="3599664" cy="771124"/>
          </a:xfrm>
          <a:prstGeom prst="chevron">
            <a:avLst>
              <a:gd name="adj" fmla="val 75246"/>
            </a:avLst>
          </a:prstGeom>
          <a:solidFill>
            <a:schemeClr val="accent5">
              <a:lumMod val="75000"/>
            </a:schemeClr>
          </a:solidFill>
          <a:ln w="12700">
            <a:solidFill>
              <a:schemeClr val="tx1"/>
            </a:solidFill>
            <a:miter lim="800000"/>
            <a:headEnd/>
            <a:tailEnd/>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solidFill>
                  <a:schemeClr val="bg1"/>
                </a:solidFill>
                <a:latin typeface="Meiryo UI" panose="020B0604030504040204" pitchFamily="50" charset="-128"/>
                <a:ea typeface="Meiryo UI" panose="020B0604030504040204" pitchFamily="50" charset="-128"/>
              </a:rPr>
              <a:t>Level 5</a:t>
            </a:r>
          </a:p>
          <a:p>
            <a:pPr algn="ctr" eaLnBrk="1" hangingPunct="1">
              <a:spcBef>
                <a:spcPct val="0"/>
              </a:spcBef>
            </a:pPr>
            <a:r>
              <a:rPr lang="en-US" altLang="ja-JP" sz="1400" b="1" dirty="0">
                <a:solidFill>
                  <a:schemeClr val="bg1"/>
                </a:solidFill>
                <a:latin typeface="Meiryo UI" panose="020B0604030504040204" pitchFamily="50" charset="-128"/>
                <a:ea typeface="Meiryo UI" panose="020B0604030504040204" pitchFamily="50" charset="-128"/>
              </a:rPr>
              <a:t>Control and optimization</a:t>
            </a:r>
          </a:p>
          <a:p>
            <a:pPr algn="ctr" eaLnBrk="1" hangingPunct="1">
              <a:spcBef>
                <a:spcPct val="0"/>
              </a:spcBef>
            </a:pPr>
            <a:r>
              <a:rPr lang="en-US" altLang="ja-JP" sz="1400" b="1" dirty="0">
                <a:solidFill>
                  <a:schemeClr val="bg1"/>
                </a:solidFill>
                <a:latin typeface="Meiryo UI" panose="020B0604030504040204" pitchFamily="50" charset="-128"/>
                <a:ea typeface="Meiryo UI" panose="020B0604030504040204" pitchFamily="50" charset="-128"/>
              </a:rPr>
              <a:t> using data</a:t>
            </a:r>
            <a:endParaRPr lang="ja-JP" altLang="en-US" sz="1800" b="1" dirty="0">
              <a:solidFill>
                <a:schemeClr val="bg1"/>
              </a:solidFill>
              <a:latin typeface="Meiryo UI" panose="020B0604030504040204" pitchFamily="50" charset="-128"/>
              <a:ea typeface="Meiryo UI" panose="020B0604030504040204" pitchFamily="50" charset="-128"/>
            </a:endParaRPr>
          </a:p>
        </p:txBody>
      </p:sp>
      <p:sp>
        <p:nvSpPr>
          <p:cNvPr id="193" name="テキスト ボックス 192">
            <a:extLst>
              <a:ext uri="{FF2B5EF4-FFF2-40B4-BE49-F238E27FC236}">
                <a16:creationId xmlns:a16="http://schemas.microsoft.com/office/drawing/2014/main" id="{6EF43D02-794B-996A-A26F-DE6D8D6AAF21}"/>
              </a:ext>
            </a:extLst>
          </p:cNvPr>
          <p:cNvSpPr txBox="1"/>
          <p:nvPr/>
        </p:nvSpPr>
        <p:spPr>
          <a:xfrm>
            <a:off x="1205939" y="525164"/>
            <a:ext cx="3964231" cy="400110"/>
          </a:xfrm>
          <a:prstGeom prst="rect">
            <a:avLst/>
          </a:prstGeom>
          <a:noFill/>
          <a:ln>
            <a:noFill/>
          </a:ln>
        </p:spPr>
        <p:txBody>
          <a:bodyPr wrap="square" rtlCol="0">
            <a:spAutoFit/>
          </a:bodyPr>
          <a:lstStyle/>
          <a:p>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Data usage level</a:t>
            </a:r>
            <a:endParaRPr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1886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Box 2">
            <a:extLst>
              <a:ext uri="{FF2B5EF4-FFF2-40B4-BE49-F238E27FC236}">
                <a16:creationId xmlns:a16="http://schemas.microsoft.com/office/drawing/2014/main" id="{B45BF083-9547-431E-BCFB-ABDA145366A5}"/>
              </a:ext>
            </a:extLst>
          </p:cNvPr>
          <p:cNvSpPr txBox="1">
            <a:spLocks noChangeArrowheads="1"/>
          </p:cNvSpPr>
          <p:nvPr/>
        </p:nvSpPr>
        <p:spPr bwMode="auto">
          <a:xfrm>
            <a:off x="1143000" y="1"/>
            <a:ext cx="9906000" cy="460717"/>
          </a:xfrm>
          <a:prstGeom prst="rect">
            <a:avLst/>
          </a:prstGeom>
          <a:solidFill>
            <a:srgbClr val="0000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0069" tIns="20035" rIns="40069" bIns="20035" anchor="ctr" anchorCtr="1"/>
          <a:lstStyle/>
          <a:p>
            <a:pPr>
              <a:lnSpc>
                <a:spcPct val="90000"/>
              </a:lnSpc>
              <a:defRPr/>
            </a:pPr>
            <a:r>
              <a:rPr lang="en-US" altLang="ja-JP" sz="2000" b="1" cap="all" dirty="0">
                <a:solidFill>
                  <a:schemeClr val="bg1"/>
                </a:solidFill>
                <a:latin typeface="Arial" panose="020B0604020202020204" pitchFamily="34" charset="0"/>
                <a:ea typeface="ＭＳ Ｐゴシック" pitchFamily="50" charset="-128"/>
                <a:cs typeface="Arial" panose="020B0604020202020204" pitchFamily="34" charset="0"/>
              </a:rPr>
              <a:t>MCS – QC FREE LOCATION</a:t>
            </a:r>
          </a:p>
        </p:txBody>
      </p:sp>
      <p:pic>
        <p:nvPicPr>
          <p:cNvPr id="5" name="Picture 4">
            <a:extLst>
              <a:ext uri="{FF2B5EF4-FFF2-40B4-BE49-F238E27FC236}">
                <a16:creationId xmlns:a16="http://schemas.microsoft.com/office/drawing/2014/main" id="{A3687946-49BA-3457-EF6C-E39C3CEDF7F8}"/>
              </a:ext>
            </a:extLst>
          </p:cNvPr>
          <p:cNvPicPr>
            <a:picLocks noChangeAspect="1"/>
          </p:cNvPicPr>
          <p:nvPr/>
        </p:nvPicPr>
        <p:blipFill>
          <a:blip r:embed="rId2"/>
          <a:stretch>
            <a:fillRect/>
          </a:stretch>
        </p:blipFill>
        <p:spPr>
          <a:xfrm>
            <a:off x="1143001" y="3313734"/>
            <a:ext cx="7391399" cy="3577273"/>
          </a:xfrm>
          <a:prstGeom prst="rect">
            <a:avLst/>
          </a:prstGeom>
        </p:spPr>
      </p:pic>
      <p:pic>
        <p:nvPicPr>
          <p:cNvPr id="7" name="Picture 6">
            <a:extLst>
              <a:ext uri="{FF2B5EF4-FFF2-40B4-BE49-F238E27FC236}">
                <a16:creationId xmlns:a16="http://schemas.microsoft.com/office/drawing/2014/main" id="{26C1EF6B-68E0-4FE9-E69A-53D4D2B308FA}"/>
              </a:ext>
            </a:extLst>
          </p:cNvPr>
          <p:cNvPicPr>
            <a:picLocks noChangeAspect="1"/>
          </p:cNvPicPr>
          <p:nvPr/>
        </p:nvPicPr>
        <p:blipFill>
          <a:blip r:embed="rId3"/>
          <a:stretch>
            <a:fillRect/>
          </a:stretch>
        </p:blipFill>
        <p:spPr>
          <a:xfrm>
            <a:off x="1143000" y="457200"/>
            <a:ext cx="7391400" cy="2933616"/>
          </a:xfrm>
          <a:prstGeom prst="rect">
            <a:avLst/>
          </a:prstGeom>
        </p:spPr>
      </p:pic>
      <p:pic>
        <p:nvPicPr>
          <p:cNvPr id="9" name="Picture 8">
            <a:extLst>
              <a:ext uri="{FF2B5EF4-FFF2-40B4-BE49-F238E27FC236}">
                <a16:creationId xmlns:a16="http://schemas.microsoft.com/office/drawing/2014/main" id="{E18E1390-F59A-4F39-1376-97CD6516CB1B}"/>
              </a:ext>
            </a:extLst>
          </p:cNvPr>
          <p:cNvPicPr>
            <a:picLocks noChangeAspect="1"/>
          </p:cNvPicPr>
          <p:nvPr/>
        </p:nvPicPr>
        <p:blipFill>
          <a:blip r:embed="rId4"/>
          <a:stretch>
            <a:fillRect/>
          </a:stretch>
        </p:blipFill>
        <p:spPr>
          <a:xfrm>
            <a:off x="7848601" y="3848017"/>
            <a:ext cx="3092533" cy="1457687"/>
          </a:xfrm>
          <a:prstGeom prst="rect">
            <a:avLst/>
          </a:prstGeom>
        </p:spPr>
      </p:pic>
      <p:sp>
        <p:nvSpPr>
          <p:cNvPr id="10" name="Rectangle 9">
            <a:extLst>
              <a:ext uri="{FF2B5EF4-FFF2-40B4-BE49-F238E27FC236}">
                <a16:creationId xmlns:a16="http://schemas.microsoft.com/office/drawing/2014/main" id="{98B28564-CFD1-FFE0-1363-DE19918775C1}"/>
              </a:ext>
            </a:extLst>
          </p:cNvPr>
          <p:cNvSpPr/>
          <p:nvPr/>
        </p:nvSpPr>
        <p:spPr>
          <a:xfrm>
            <a:off x="4648200" y="5257800"/>
            <a:ext cx="533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DB729A82-32E7-3457-0841-A28951BDF315}"/>
              </a:ext>
            </a:extLst>
          </p:cNvPr>
          <p:cNvCxnSpPr>
            <a:stCxn id="10" idx="3"/>
          </p:cNvCxnSpPr>
          <p:nvPr/>
        </p:nvCxnSpPr>
        <p:spPr>
          <a:xfrm flipV="1">
            <a:off x="5181600" y="3962400"/>
            <a:ext cx="2667000" cy="1524000"/>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2F61A86E-B929-7320-68E6-4AA992186B6F}"/>
              </a:ext>
            </a:extLst>
          </p:cNvPr>
          <p:cNvSpPr/>
          <p:nvPr/>
        </p:nvSpPr>
        <p:spPr>
          <a:xfrm>
            <a:off x="8566066" y="917918"/>
            <a:ext cx="2406734" cy="2206283"/>
          </a:xfrm>
          <a:prstGeom prst="wedgeRectCallout">
            <a:avLst>
              <a:gd name="adj1" fmla="val -48743"/>
              <a:gd name="adj2" fmla="val 38035"/>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Main Function</a:t>
            </a:r>
          </a:p>
          <a:p>
            <a:pPr marL="285750" indent="-285750">
              <a:buFontTx/>
              <a:buChar char="-"/>
            </a:pPr>
            <a:r>
              <a:rPr lang="en-US" sz="1600" dirty="0">
                <a:solidFill>
                  <a:schemeClr val="tx1"/>
                </a:solidFill>
              </a:rPr>
              <a:t>Real location indication</a:t>
            </a:r>
          </a:p>
          <a:p>
            <a:pPr marL="285750" indent="-285750">
              <a:buFontTx/>
              <a:buChar char="-"/>
            </a:pPr>
            <a:r>
              <a:rPr lang="en-US" sz="1600" dirty="0">
                <a:solidFill>
                  <a:schemeClr val="tx1"/>
                </a:solidFill>
              </a:rPr>
              <a:t>Inspection status</a:t>
            </a:r>
          </a:p>
          <a:p>
            <a:pPr marL="285750" indent="-285750">
              <a:buFontTx/>
              <a:buChar char="-"/>
            </a:pPr>
            <a:r>
              <a:rPr lang="en-US" sz="1600" dirty="0">
                <a:solidFill>
                  <a:schemeClr val="tx1"/>
                </a:solidFill>
              </a:rPr>
              <a:t>Urgent Pallet &amp; Material notice</a:t>
            </a:r>
          </a:p>
          <a:p>
            <a:pPr marL="285750" indent="-285750">
              <a:buFontTx/>
              <a:buChar char="-"/>
            </a:pPr>
            <a:r>
              <a:rPr lang="en-US" sz="1600" dirty="0">
                <a:solidFill>
                  <a:schemeClr val="tx1"/>
                </a:solidFill>
              </a:rPr>
              <a:t>New material location coming</a:t>
            </a:r>
          </a:p>
        </p:txBody>
      </p:sp>
    </p:spTree>
    <p:extLst>
      <p:ext uri="{BB962C8B-B14F-4D97-AF65-F5344CB8AC3E}">
        <p14:creationId xmlns:p14="http://schemas.microsoft.com/office/powerpoint/2010/main" val="198356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3-2. Smart warehouse management system</a:t>
            </a:r>
          </a:p>
        </p:txBody>
      </p:sp>
      <p:sp>
        <p:nvSpPr>
          <p:cNvPr id="24" name="スライド番号プレースホルダー 1">
            <a:extLst>
              <a:ext uri="{FF2B5EF4-FFF2-40B4-BE49-F238E27FC236}">
                <a16:creationId xmlns:a16="http://schemas.microsoft.com/office/drawing/2014/main" id="{F9FEBE4C-E49F-4054-3898-20AEB2E826C3}"/>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2</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A1471D1A-3CB3-6284-D0B1-550A9DD4E136}"/>
              </a:ext>
            </a:extLst>
          </p:cNvPr>
          <p:cNvSpPr/>
          <p:nvPr/>
        </p:nvSpPr>
        <p:spPr bwMode="auto">
          <a:xfrm>
            <a:off x="1446642" y="661601"/>
            <a:ext cx="9373758" cy="668753"/>
          </a:xfrm>
          <a:prstGeom prst="rect">
            <a:avLst/>
          </a:prstGeom>
          <a:solidFill>
            <a:srgbClr val="FFFFCC"/>
          </a:solidFill>
          <a:ln w="19050" cap="flat" cmpd="sng" algn="ctr">
            <a:solidFill>
              <a:srgbClr val="000000"/>
            </a:solid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Involve ISD members to improve QCD.</a:t>
            </a:r>
          </a:p>
          <a:p>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Reap results from the second half with a vertical launch through sufficient testing</a:t>
            </a:r>
            <a:endParaRPr lang="en-US" altLang="ja-JP" sz="1600" dirty="0">
              <a:latin typeface="Meiryo UI" panose="020B0604030504040204" pitchFamily="50" charset="-128"/>
              <a:ea typeface="Meiryo UI" panose="020B0604030504040204" pitchFamily="50" charset="-128"/>
            </a:endParaRPr>
          </a:p>
        </p:txBody>
      </p:sp>
      <p:pic>
        <p:nvPicPr>
          <p:cNvPr id="72" name="図 71">
            <a:extLst>
              <a:ext uri="{FF2B5EF4-FFF2-40B4-BE49-F238E27FC236}">
                <a16:creationId xmlns:a16="http://schemas.microsoft.com/office/drawing/2014/main" id="{B7B5BF8E-A273-C39E-0E09-F4E36687A2FB}"/>
              </a:ext>
            </a:extLst>
          </p:cNvPr>
          <p:cNvPicPr>
            <a:picLocks noChangeAspect="1"/>
          </p:cNvPicPr>
          <p:nvPr/>
        </p:nvPicPr>
        <p:blipFill>
          <a:blip r:embed="rId3"/>
          <a:stretch>
            <a:fillRect/>
          </a:stretch>
        </p:blipFill>
        <p:spPr>
          <a:xfrm>
            <a:off x="1446642" y="1526249"/>
            <a:ext cx="4928298" cy="2772168"/>
          </a:xfrm>
          <a:prstGeom prst="rect">
            <a:avLst/>
          </a:prstGeom>
          <a:ln>
            <a:solidFill>
              <a:schemeClr val="tx1"/>
            </a:solidFill>
          </a:ln>
        </p:spPr>
      </p:pic>
      <p:grpSp>
        <p:nvGrpSpPr>
          <p:cNvPr id="74" name="グループ化 73">
            <a:extLst>
              <a:ext uri="{FF2B5EF4-FFF2-40B4-BE49-F238E27FC236}">
                <a16:creationId xmlns:a16="http://schemas.microsoft.com/office/drawing/2014/main" id="{8C8EB7F0-D516-1E87-6CBC-BC9F308337E3}"/>
              </a:ext>
            </a:extLst>
          </p:cNvPr>
          <p:cNvGrpSpPr/>
          <p:nvPr/>
        </p:nvGrpSpPr>
        <p:grpSpPr>
          <a:xfrm>
            <a:off x="1315598" y="4648201"/>
            <a:ext cx="9504802" cy="1982493"/>
            <a:chOff x="172598" y="1423248"/>
            <a:chExt cx="9504802" cy="1982493"/>
          </a:xfrm>
        </p:grpSpPr>
        <p:cxnSp>
          <p:nvCxnSpPr>
            <p:cNvPr id="45" name="直線コネクタ 44">
              <a:extLst>
                <a:ext uri="{FF2B5EF4-FFF2-40B4-BE49-F238E27FC236}">
                  <a16:creationId xmlns:a16="http://schemas.microsoft.com/office/drawing/2014/main" id="{C6AB3109-420D-165A-314E-BF15955BA807}"/>
                </a:ext>
              </a:extLst>
            </p:cNvPr>
            <p:cNvCxnSpPr>
              <a:cxnSpLocks/>
            </p:cNvCxnSpPr>
            <p:nvPr/>
          </p:nvCxnSpPr>
          <p:spPr>
            <a:xfrm>
              <a:off x="8661794" y="2593356"/>
              <a:ext cx="0" cy="416831"/>
            </a:xfrm>
            <a:prstGeom prst="line">
              <a:avLst/>
            </a:prstGeom>
            <a:ln w="28575">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EB374193-0F3C-EA07-D21C-C277A359A09A}"/>
                </a:ext>
              </a:extLst>
            </p:cNvPr>
            <p:cNvGrpSpPr/>
            <p:nvPr/>
          </p:nvGrpSpPr>
          <p:grpSpPr>
            <a:xfrm>
              <a:off x="228600" y="2743200"/>
              <a:ext cx="9448800" cy="332014"/>
              <a:chOff x="228600" y="5001986"/>
              <a:chExt cx="9448800" cy="332014"/>
            </a:xfrm>
          </p:grpSpPr>
          <p:cxnSp>
            <p:nvCxnSpPr>
              <p:cNvPr id="8" name="直線コネクタ 7">
                <a:extLst>
                  <a:ext uri="{FF2B5EF4-FFF2-40B4-BE49-F238E27FC236}">
                    <a16:creationId xmlns:a16="http://schemas.microsoft.com/office/drawing/2014/main" id="{A7FEFE9A-989B-37DE-B450-365FA0D4ADEB}"/>
                  </a:ext>
                </a:extLst>
              </p:cNvPr>
              <p:cNvCxnSpPr/>
              <p:nvPr/>
            </p:nvCxnSpPr>
            <p:spPr>
              <a:xfrm>
                <a:off x="228600" y="5181600"/>
                <a:ext cx="9448800" cy="0"/>
              </a:xfrm>
              <a:prstGeom prst="line">
                <a:avLst/>
              </a:prstGeom>
              <a:ln w="19050">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0B959A9-C5EF-CCF5-F2FD-C37B9CC81264}"/>
                  </a:ext>
                </a:extLst>
              </p:cNvPr>
              <p:cNvCxnSpPr>
                <a:cxnSpLocks/>
              </p:cNvCxnSpPr>
              <p:nvPr/>
            </p:nvCxnSpPr>
            <p:spPr>
              <a:xfrm>
                <a:off x="549134"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94640BB-71B4-E20B-64A9-F3AA58E14D52}"/>
                  </a:ext>
                </a:extLst>
              </p:cNvPr>
              <p:cNvCxnSpPr>
                <a:cxnSpLocks/>
              </p:cNvCxnSpPr>
              <p:nvPr/>
            </p:nvCxnSpPr>
            <p:spPr>
              <a:xfrm>
                <a:off x="1271723"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2CD1C33-A354-23E3-D2BF-8C8CE30B8B00}"/>
                  </a:ext>
                </a:extLst>
              </p:cNvPr>
              <p:cNvCxnSpPr>
                <a:cxnSpLocks/>
              </p:cNvCxnSpPr>
              <p:nvPr/>
            </p:nvCxnSpPr>
            <p:spPr>
              <a:xfrm>
                <a:off x="1994312"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65416DF-3F34-D87F-48E7-7B0DFFBD5B3E}"/>
                  </a:ext>
                </a:extLst>
              </p:cNvPr>
              <p:cNvCxnSpPr>
                <a:cxnSpLocks/>
              </p:cNvCxnSpPr>
              <p:nvPr/>
            </p:nvCxnSpPr>
            <p:spPr>
              <a:xfrm>
                <a:off x="2716901"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2DF96AC2-6A19-342B-5DA4-8EC9D3355798}"/>
                  </a:ext>
                </a:extLst>
              </p:cNvPr>
              <p:cNvCxnSpPr>
                <a:cxnSpLocks/>
              </p:cNvCxnSpPr>
              <p:nvPr/>
            </p:nvCxnSpPr>
            <p:spPr>
              <a:xfrm>
                <a:off x="3439490"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047C239-DBD3-1F3E-03BE-056005DBF32D}"/>
                  </a:ext>
                </a:extLst>
              </p:cNvPr>
              <p:cNvCxnSpPr>
                <a:cxnSpLocks/>
              </p:cNvCxnSpPr>
              <p:nvPr/>
            </p:nvCxnSpPr>
            <p:spPr>
              <a:xfrm>
                <a:off x="4162079"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E1155A7-0252-6298-B5C6-6271341B88EE}"/>
                  </a:ext>
                </a:extLst>
              </p:cNvPr>
              <p:cNvCxnSpPr>
                <a:cxnSpLocks/>
              </p:cNvCxnSpPr>
              <p:nvPr/>
            </p:nvCxnSpPr>
            <p:spPr>
              <a:xfrm>
                <a:off x="4884668"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0BE721F-8A86-0E30-88E2-5F0A9CEF2ED9}"/>
                  </a:ext>
                </a:extLst>
              </p:cNvPr>
              <p:cNvCxnSpPr>
                <a:cxnSpLocks/>
              </p:cNvCxnSpPr>
              <p:nvPr/>
            </p:nvCxnSpPr>
            <p:spPr>
              <a:xfrm>
                <a:off x="5607257"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A23694E-19BF-299C-6284-ED4A1AB17A97}"/>
                  </a:ext>
                </a:extLst>
              </p:cNvPr>
              <p:cNvCxnSpPr>
                <a:cxnSpLocks/>
              </p:cNvCxnSpPr>
              <p:nvPr/>
            </p:nvCxnSpPr>
            <p:spPr>
              <a:xfrm>
                <a:off x="6329846"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82F8B11-B67D-626A-2378-4422E0AEC7DD}"/>
                  </a:ext>
                </a:extLst>
              </p:cNvPr>
              <p:cNvCxnSpPr>
                <a:cxnSpLocks/>
              </p:cNvCxnSpPr>
              <p:nvPr/>
            </p:nvCxnSpPr>
            <p:spPr>
              <a:xfrm>
                <a:off x="7052435"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0A0F84C-A527-1683-BB33-E4C99BDC858E}"/>
                  </a:ext>
                </a:extLst>
              </p:cNvPr>
              <p:cNvCxnSpPr>
                <a:cxnSpLocks/>
              </p:cNvCxnSpPr>
              <p:nvPr/>
            </p:nvCxnSpPr>
            <p:spPr>
              <a:xfrm>
                <a:off x="7775024"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AF64D0-BFE4-1CEC-7A9E-27CC5DDF00A1}"/>
                  </a:ext>
                </a:extLst>
              </p:cNvPr>
              <p:cNvCxnSpPr>
                <a:cxnSpLocks/>
              </p:cNvCxnSpPr>
              <p:nvPr/>
            </p:nvCxnSpPr>
            <p:spPr>
              <a:xfrm>
                <a:off x="8497613"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39DAE2E-C318-41FE-7D24-E6FBEDB50C65}"/>
                  </a:ext>
                </a:extLst>
              </p:cNvPr>
              <p:cNvCxnSpPr>
                <a:cxnSpLocks/>
              </p:cNvCxnSpPr>
              <p:nvPr/>
            </p:nvCxnSpPr>
            <p:spPr>
              <a:xfrm>
                <a:off x="9220200"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ED9DD43-7F80-AE5F-7C94-F6FFF7201001}"/>
                  </a:ext>
                </a:extLst>
              </p:cNvPr>
              <p:cNvSpPr txBox="1"/>
              <p:nvPr/>
            </p:nvSpPr>
            <p:spPr>
              <a:xfrm>
                <a:off x="504403" y="5001986"/>
                <a:ext cx="538930"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Oct.23</a:t>
                </a:r>
                <a:endParaRPr kumimoji="1" lang="ja-JP" altLang="en-US" sz="800" b="1"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5E4640BC-8222-0141-32AF-412D2963D443}"/>
                  </a:ext>
                </a:extLst>
              </p:cNvPr>
              <p:cNvSpPr txBox="1"/>
              <p:nvPr/>
            </p:nvSpPr>
            <p:spPr>
              <a:xfrm>
                <a:off x="2667000" y="5001986"/>
                <a:ext cx="543739"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Jan.24</a:t>
                </a:r>
                <a:endParaRPr kumimoji="1" lang="ja-JP" altLang="en-US" sz="800" b="1"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849D1EB6-6CD7-6F79-D26A-D4F08A90D113}"/>
                  </a:ext>
                </a:extLst>
              </p:cNvPr>
              <p:cNvSpPr txBox="1"/>
              <p:nvPr/>
            </p:nvSpPr>
            <p:spPr>
              <a:xfrm>
                <a:off x="4845728" y="5001986"/>
                <a:ext cx="550151"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Apr.24</a:t>
                </a:r>
                <a:endParaRPr kumimoji="1" lang="ja-JP" altLang="en-US" sz="800" b="1"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9D3DFF2B-C15D-8AD8-226D-B0B231C5FCA3}"/>
                  </a:ext>
                </a:extLst>
              </p:cNvPr>
              <p:cNvSpPr txBox="1"/>
              <p:nvPr/>
            </p:nvSpPr>
            <p:spPr>
              <a:xfrm>
                <a:off x="6264819" y="5001986"/>
                <a:ext cx="550151"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Jun.24</a:t>
                </a:r>
                <a:endParaRPr kumimoji="1" lang="ja-JP" altLang="en-US" sz="800" b="1"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C70B5F26-4078-26DD-60AF-EA38310081AE}"/>
                  </a:ext>
                </a:extLst>
              </p:cNvPr>
              <p:cNvSpPr txBox="1"/>
              <p:nvPr/>
            </p:nvSpPr>
            <p:spPr>
              <a:xfrm>
                <a:off x="8470303" y="5001986"/>
                <a:ext cx="559769"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Sep.24</a:t>
                </a:r>
                <a:endParaRPr kumimoji="1" lang="ja-JP" altLang="en-US" sz="800" b="1" dirty="0">
                  <a:latin typeface="Meiryo UI" panose="020B0604030504040204" pitchFamily="50" charset="-128"/>
                  <a:ea typeface="Meiryo UI" panose="020B0604030504040204" pitchFamily="50" charset="-128"/>
                </a:endParaRPr>
              </a:p>
            </p:txBody>
          </p:sp>
        </p:grpSp>
        <p:cxnSp>
          <p:nvCxnSpPr>
            <p:cNvPr id="38" name="直線コネクタ 37">
              <a:extLst>
                <a:ext uri="{FF2B5EF4-FFF2-40B4-BE49-F238E27FC236}">
                  <a16:creationId xmlns:a16="http://schemas.microsoft.com/office/drawing/2014/main" id="{6DDFD406-FF00-3F88-FD44-514D5463F107}"/>
                </a:ext>
              </a:extLst>
            </p:cNvPr>
            <p:cNvCxnSpPr>
              <a:cxnSpLocks/>
            </p:cNvCxnSpPr>
            <p:nvPr/>
          </p:nvCxnSpPr>
          <p:spPr>
            <a:xfrm>
              <a:off x="1035437" y="2593356"/>
              <a:ext cx="0" cy="416831"/>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AA5351A-0B1A-8F1D-33D6-32B8FE9D907C}"/>
                </a:ext>
              </a:extLst>
            </p:cNvPr>
            <p:cNvCxnSpPr>
              <a:cxnSpLocks/>
            </p:cNvCxnSpPr>
            <p:nvPr/>
          </p:nvCxnSpPr>
          <p:spPr>
            <a:xfrm>
              <a:off x="3610540" y="2593356"/>
              <a:ext cx="0" cy="416831"/>
            </a:xfrm>
            <a:prstGeom prst="line">
              <a:avLst/>
            </a:prstGeom>
            <a:ln w="28575">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80123C6-C87C-D559-5624-BB1B6CA828C2}"/>
                </a:ext>
              </a:extLst>
            </p:cNvPr>
            <p:cNvCxnSpPr>
              <a:cxnSpLocks/>
            </p:cNvCxnSpPr>
            <p:nvPr/>
          </p:nvCxnSpPr>
          <p:spPr>
            <a:xfrm>
              <a:off x="5715000" y="2244292"/>
              <a:ext cx="0" cy="765895"/>
            </a:xfrm>
            <a:prstGeom prst="line">
              <a:avLst/>
            </a:prstGeom>
            <a:ln w="28575">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01A5D81-109A-CE66-D916-C59063BE16CA}"/>
                </a:ext>
              </a:extLst>
            </p:cNvPr>
            <p:cNvCxnSpPr>
              <a:cxnSpLocks/>
            </p:cNvCxnSpPr>
            <p:nvPr/>
          </p:nvCxnSpPr>
          <p:spPr>
            <a:xfrm>
              <a:off x="7391400" y="2593356"/>
              <a:ext cx="0" cy="416831"/>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27" name="四角形: 1 つの角を切り取る 26">
              <a:extLst>
                <a:ext uri="{FF2B5EF4-FFF2-40B4-BE49-F238E27FC236}">
                  <a16:creationId xmlns:a16="http://schemas.microsoft.com/office/drawing/2014/main" id="{94AAEC0D-9BA1-56B3-279A-2C2370EDE1FE}"/>
                </a:ext>
              </a:extLst>
            </p:cNvPr>
            <p:cNvSpPr/>
            <p:nvPr/>
          </p:nvSpPr>
          <p:spPr>
            <a:xfrm>
              <a:off x="691875" y="1996288"/>
              <a:ext cx="1436323" cy="597069"/>
            </a:xfrm>
            <a:prstGeom prst="snip1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1</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Goods Receiving</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and temp location</a:t>
              </a:r>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28" name="四角形: 1 つの角を切り取る 27">
              <a:extLst>
                <a:ext uri="{FF2B5EF4-FFF2-40B4-BE49-F238E27FC236}">
                  <a16:creationId xmlns:a16="http://schemas.microsoft.com/office/drawing/2014/main" id="{3234E2F9-B9C5-CCD7-807A-52EAB1662FFF}"/>
                </a:ext>
              </a:extLst>
            </p:cNvPr>
            <p:cNvSpPr/>
            <p:nvPr/>
          </p:nvSpPr>
          <p:spPr>
            <a:xfrm>
              <a:off x="2518797" y="1996288"/>
              <a:ext cx="1436323" cy="597069"/>
            </a:xfrm>
            <a:prstGeom prst="snip1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2</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Storing</a:t>
              </a:r>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29" name="四角形: 1 つの角を切り取る 28">
              <a:extLst>
                <a:ext uri="{FF2B5EF4-FFF2-40B4-BE49-F238E27FC236}">
                  <a16:creationId xmlns:a16="http://schemas.microsoft.com/office/drawing/2014/main" id="{CEDBAB9F-176C-89DD-4017-C3E139E6ED47}"/>
                </a:ext>
              </a:extLst>
            </p:cNvPr>
            <p:cNvSpPr/>
            <p:nvPr/>
          </p:nvSpPr>
          <p:spPr>
            <a:xfrm>
              <a:off x="4345719" y="1996289"/>
              <a:ext cx="1436323" cy="594697"/>
            </a:xfrm>
            <a:prstGeom prst="snip1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3</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Kitting, Supply</a:t>
              </a:r>
            </a:p>
            <a:p>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30" name="四角形: 1 つの角を切り取る 29">
              <a:extLst>
                <a:ext uri="{FF2B5EF4-FFF2-40B4-BE49-F238E27FC236}">
                  <a16:creationId xmlns:a16="http://schemas.microsoft.com/office/drawing/2014/main" id="{DA941667-4DAC-9687-1135-7FD98043A226}"/>
                </a:ext>
              </a:extLst>
            </p:cNvPr>
            <p:cNvSpPr/>
            <p:nvPr/>
          </p:nvSpPr>
          <p:spPr>
            <a:xfrm>
              <a:off x="6172641" y="1999402"/>
              <a:ext cx="1436323" cy="591584"/>
            </a:xfrm>
            <a:prstGeom prst="snip1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4</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Inventory</a:t>
              </a:r>
            </a:p>
          </p:txBody>
        </p:sp>
        <p:sp>
          <p:nvSpPr>
            <p:cNvPr id="31" name="四角形: 1 つの角を切り取る 30">
              <a:extLst>
                <a:ext uri="{FF2B5EF4-FFF2-40B4-BE49-F238E27FC236}">
                  <a16:creationId xmlns:a16="http://schemas.microsoft.com/office/drawing/2014/main" id="{A068868C-3D25-61F8-55F9-0F084982E35E}"/>
                </a:ext>
              </a:extLst>
            </p:cNvPr>
            <p:cNvSpPr/>
            <p:nvPr/>
          </p:nvSpPr>
          <p:spPr>
            <a:xfrm>
              <a:off x="7999562" y="1996287"/>
              <a:ext cx="1436323" cy="597069"/>
            </a:xfrm>
            <a:prstGeom prst="snip1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5</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SIT &amp; UAT</a:t>
              </a:r>
            </a:p>
          </p:txBody>
        </p:sp>
        <p:sp>
          <p:nvSpPr>
            <p:cNvPr id="47" name="テキスト ボックス 46">
              <a:extLst>
                <a:ext uri="{FF2B5EF4-FFF2-40B4-BE49-F238E27FC236}">
                  <a16:creationId xmlns:a16="http://schemas.microsoft.com/office/drawing/2014/main" id="{AD3DE724-35BC-5A5E-9847-4116BCCA7C5F}"/>
                </a:ext>
              </a:extLst>
            </p:cNvPr>
            <p:cNvSpPr txBox="1"/>
            <p:nvPr/>
          </p:nvSpPr>
          <p:spPr>
            <a:xfrm>
              <a:off x="172598" y="1423248"/>
              <a:ext cx="4125051" cy="369332"/>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[Overall Project Progress Timeline]</a:t>
              </a:r>
              <a:endParaRPr lang="en-US" altLang="ja-JP" dirty="0">
                <a:latin typeface="游ゴシック" panose="020B0400000000000000" pitchFamily="50" charset="-128"/>
                <a:ea typeface="游ゴシック" panose="020B0400000000000000" pitchFamily="50" charset="-128"/>
              </a:endParaRPr>
            </a:p>
          </p:txBody>
        </p:sp>
        <p:pic>
          <p:nvPicPr>
            <p:cNvPr id="49" name="Picture 143" descr="j0312098">
              <a:extLst>
                <a:ext uri="{FF2B5EF4-FFF2-40B4-BE49-F238E27FC236}">
                  <a16:creationId xmlns:a16="http://schemas.microsoft.com/office/drawing/2014/main" id="{FAF97C1F-4D99-E0B1-C165-131ADA9F99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070016">
              <a:off x="9062934" y="2571636"/>
              <a:ext cx="339736" cy="421397"/>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グループ化 55">
              <a:extLst>
                <a:ext uri="{FF2B5EF4-FFF2-40B4-BE49-F238E27FC236}">
                  <a16:creationId xmlns:a16="http://schemas.microsoft.com/office/drawing/2014/main" id="{66C76262-D531-569B-68DF-E749C02D172A}"/>
                </a:ext>
              </a:extLst>
            </p:cNvPr>
            <p:cNvGrpSpPr/>
            <p:nvPr/>
          </p:nvGrpSpPr>
          <p:grpSpPr>
            <a:xfrm>
              <a:off x="2836046" y="2862125"/>
              <a:ext cx="801823" cy="543616"/>
              <a:chOff x="2836046" y="2862125"/>
              <a:chExt cx="801823" cy="543616"/>
            </a:xfrm>
          </p:grpSpPr>
          <p:cxnSp>
            <p:nvCxnSpPr>
              <p:cNvPr id="53" name="直線コネクタ 52">
                <a:extLst>
                  <a:ext uri="{FF2B5EF4-FFF2-40B4-BE49-F238E27FC236}">
                    <a16:creationId xmlns:a16="http://schemas.microsoft.com/office/drawing/2014/main" id="{8FED14AD-C647-5A88-33C8-738620C05E76}"/>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52" name="グループ化 51">
                <a:extLst>
                  <a:ext uri="{FF2B5EF4-FFF2-40B4-BE49-F238E27FC236}">
                    <a16:creationId xmlns:a16="http://schemas.microsoft.com/office/drawing/2014/main" id="{9C51E79D-15D2-CBEE-C046-D39937B902AD}"/>
                  </a:ext>
                </a:extLst>
              </p:cNvPr>
              <p:cNvGrpSpPr/>
              <p:nvPr/>
            </p:nvGrpSpPr>
            <p:grpSpPr>
              <a:xfrm>
                <a:off x="2836046" y="3152252"/>
                <a:ext cx="801823" cy="253489"/>
                <a:chOff x="2549505" y="3443713"/>
                <a:chExt cx="801823" cy="253489"/>
              </a:xfrm>
            </p:grpSpPr>
            <p:sp>
              <p:nvSpPr>
                <p:cNvPr id="50" name="四角形: 1 つの角を切り取る 49">
                  <a:extLst>
                    <a:ext uri="{FF2B5EF4-FFF2-40B4-BE49-F238E27FC236}">
                      <a16:creationId xmlns:a16="http://schemas.microsoft.com/office/drawing/2014/main" id="{F7A5E1BB-57DB-BAB3-EBBC-6D2CCD353574}"/>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51" name="テキスト ボックス 50">
                  <a:extLst>
                    <a:ext uri="{FF2B5EF4-FFF2-40B4-BE49-F238E27FC236}">
                      <a16:creationId xmlns:a16="http://schemas.microsoft.com/office/drawing/2014/main" id="{F59E5E41-9771-3456-758F-11FDE9DBFD24}"/>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1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57" name="グループ化 56">
              <a:extLst>
                <a:ext uri="{FF2B5EF4-FFF2-40B4-BE49-F238E27FC236}">
                  <a16:creationId xmlns:a16="http://schemas.microsoft.com/office/drawing/2014/main" id="{194133BD-3764-C6EC-8ED9-E27E5D7ABAFF}"/>
                </a:ext>
              </a:extLst>
            </p:cNvPr>
            <p:cNvGrpSpPr/>
            <p:nvPr/>
          </p:nvGrpSpPr>
          <p:grpSpPr>
            <a:xfrm>
              <a:off x="4968282" y="2862125"/>
              <a:ext cx="801823" cy="543616"/>
              <a:chOff x="2836046" y="2862125"/>
              <a:chExt cx="801823" cy="543616"/>
            </a:xfrm>
          </p:grpSpPr>
          <p:cxnSp>
            <p:nvCxnSpPr>
              <p:cNvPr id="58" name="直線コネクタ 57">
                <a:extLst>
                  <a:ext uri="{FF2B5EF4-FFF2-40B4-BE49-F238E27FC236}">
                    <a16:creationId xmlns:a16="http://schemas.microsoft.com/office/drawing/2014/main" id="{F73C80F0-0667-564A-BEE9-A6D4CFD84E2D}"/>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59" name="グループ化 58">
                <a:extLst>
                  <a:ext uri="{FF2B5EF4-FFF2-40B4-BE49-F238E27FC236}">
                    <a16:creationId xmlns:a16="http://schemas.microsoft.com/office/drawing/2014/main" id="{0367D02F-37EE-01EA-9A52-67AB37D41D60}"/>
                  </a:ext>
                </a:extLst>
              </p:cNvPr>
              <p:cNvGrpSpPr/>
              <p:nvPr/>
            </p:nvGrpSpPr>
            <p:grpSpPr>
              <a:xfrm>
                <a:off x="2836046" y="3152252"/>
                <a:ext cx="801823" cy="253489"/>
                <a:chOff x="2549505" y="3443713"/>
                <a:chExt cx="801823" cy="253489"/>
              </a:xfrm>
            </p:grpSpPr>
            <p:sp>
              <p:nvSpPr>
                <p:cNvPr id="60" name="四角形: 1 つの角を切り取る 59">
                  <a:extLst>
                    <a:ext uri="{FF2B5EF4-FFF2-40B4-BE49-F238E27FC236}">
                      <a16:creationId xmlns:a16="http://schemas.microsoft.com/office/drawing/2014/main" id="{C5076EAC-0679-417B-21CA-EDC13011BCB1}"/>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61" name="テキスト ボックス 60">
                  <a:extLst>
                    <a:ext uri="{FF2B5EF4-FFF2-40B4-BE49-F238E27FC236}">
                      <a16:creationId xmlns:a16="http://schemas.microsoft.com/office/drawing/2014/main" id="{5AE7F4B2-2A99-7B2D-26D6-4AA3A1C5D025}"/>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2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62" name="グループ化 61">
              <a:extLst>
                <a:ext uri="{FF2B5EF4-FFF2-40B4-BE49-F238E27FC236}">
                  <a16:creationId xmlns:a16="http://schemas.microsoft.com/office/drawing/2014/main" id="{39A79330-31F5-367C-27FE-077AB53D264D}"/>
                </a:ext>
              </a:extLst>
            </p:cNvPr>
            <p:cNvGrpSpPr/>
            <p:nvPr/>
          </p:nvGrpSpPr>
          <p:grpSpPr>
            <a:xfrm>
              <a:off x="6635852" y="2862125"/>
              <a:ext cx="801823" cy="543616"/>
              <a:chOff x="2836046" y="2862125"/>
              <a:chExt cx="801823" cy="543616"/>
            </a:xfrm>
          </p:grpSpPr>
          <p:cxnSp>
            <p:nvCxnSpPr>
              <p:cNvPr id="63" name="直線コネクタ 62">
                <a:extLst>
                  <a:ext uri="{FF2B5EF4-FFF2-40B4-BE49-F238E27FC236}">
                    <a16:creationId xmlns:a16="http://schemas.microsoft.com/office/drawing/2014/main" id="{DB685EB8-881B-2F1D-C690-A5561ED50C87}"/>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3CEE0549-3D77-3A66-E976-5CAFF64F0EF3}"/>
                  </a:ext>
                </a:extLst>
              </p:cNvPr>
              <p:cNvGrpSpPr/>
              <p:nvPr/>
            </p:nvGrpSpPr>
            <p:grpSpPr>
              <a:xfrm>
                <a:off x="2836046" y="3152252"/>
                <a:ext cx="801823" cy="253489"/>
                <a:chOff x="2549505" y="3443713"/>
                <a:chExt cx="801823" cy="253489"/>
              </a:xfrm>
            </p:grpSpPr>
            <p:sp>
              <p:nvSpPr>
                <p:cNvPr id="65" name="四角形: 1 つの角を切り取る 64">
                  <a:extLst>
                    <a:ext uri="{FF2B5EF4-FFF2-40B4-BE49-F238E27FC236}">
                      <a16:creationId xmlns:a16="http://schemas.microsoft.com/office/drawing/2014/main" id="{7D73F2F0-F4CF-7698-7103-CFE6E4F93F81}"/>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477DE3BB-150A-DAB8-6442-49A45EF9180A}"/>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3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67" name="グループ化 66">
              <a:extLst>
                <a:ext uri="{FF2B5EF4-FFF2-40B4-BE49-F238E27FC236}">
                  <a16:creationId xmlns:a16="http://schemas.microsoft.com/office/drawing/2014/main" id="{FF13A593-0D52-6B40-8101-652A24DECCF4}"/>
                </a:ext>
              </a:extLst>
            </p:cNvPr>
            <p:cNvGrpSpPr/>
            <p:nvPr/>
          </p:nvGrpSpPr>
          <p:grpSpPr>
            <a:xfrm>
              <a:off x="7850213" y="2862125"/>
              <a:ext cx="801823" cy="543616"/>
              <a:chOff x="2836046" y="2862125"/>
              <a:chExt cx="801823" cy="543616"/>
            </a:xfrm>
          </p:grpSpPr>
          <p:cxnSp>
            <p:nvCxnSpPr>
              <p:cNvPr id="68" name="直線コネクタ 67">
                <a:extLst>
                  <a:ext uri="{FF2B5EF4-FFF2-40B4-BE49-F238E27FC236}">
                    <a16:creationId xmlns:a16="http://schemas.microsoft.com/office/drawing/2014/main" id="{B0BE7EF7-F3B4-D8CE-A5F7-00DC4AAAF6A1}"/>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69" name="グループ化 68">
                <a:extLst>
                  <a:ext uri="{FF2B5EF4-FFF2-40B4-BE49-F238E27FC236}">
                    <a16:creationId xmlns:a16="http://schemas.microsoft.com/office/drawing/2014/main" id="{9C57BDAF-A56C-4BD0-AA3B-8EF0938299ED}"/>
                  </a:ext>
                </a:extLst>
              </p:cNvPr>
              <p:cNvGrpSpPr/>
              <p:nvPr/>
            </p:nvGrpSpPr>
            <p:grpSpPr>
              <a:xfrm>
                <a:off x="2836046" y="3152252"/>
                <a:ext cx="801823" cy="253489"/>
                <a:chOff x="2549505" y="3443713"/>
                <a:chExt cx="801823" cy="253489"/>
              </a:xfrm>
            </p:grpSpPr>
            <p:sp>
              <p:nvSpPr>
                <p:cNvPr id="70" name="四角形: 1 つの角を切り取る 69">
                  <a:extLst>
                    <a:ext uri="{FF2B5EF4-FFF2-40B4-BE49-F238E27FC236}">
                      <a16:creationId xmlns:a16="http://schemas.microsoft.com/office/drawing/2014/main" id="{81BDD5A0-56AF-638E-8EEF-ABE711A3DC20}"/>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1ECD1E4C-334C-D9B7-7704-76AA8E624F22}"/>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4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sp>
          <p:nvSpPr>
            <p:cNvPr id="73" name="二等辺三角形 72">
              <a:extLst>
                <a:ext uri="{FF2B5EF4-FFF2-40B4-BE49-F238E27FC236}">
                  <a16:creationId xmlns:a16="http://schemas.microsoft.com/office/drawing/2014/main" id="{42739B2E-FBEC-F136-61A7-410D6EEC743F}"/>
                </a:ext>
              </a:extLst>
            </p:cNvPr>
            <p:cNvSpPr/>
            <p:nvPr/>
          </p:nvSpPr>
          <p:spPr>
            <a:xfrm flipV="1">
              <a:off x="5345306" y="2693376"/>
              <a:ext cx="282325" cy="22866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grpSp>
        <p:nvGrpSpPr>
          <p:cNvPr id="270" name="グループ化 269">
            <a:extLst>
              <a:ext uri="{FF2B5EF4-FFF2-40B4-BE49-F238E27FC236}">
                <a16:creationId xmlns:a16="http://schemas.microsoft.com/office/drawing/2014/main" id="{F0DDC1BA-E414-C844-9247-F58299F0FDAF}"/>
              </a:ext>
            </a:extLst>
          </p:cNvPr>
          <p:cNvGrpSpPr/>
          <p:nvPr/>
        </p:nvGrpSpPr>
        <p:grpSpPr>
          <a:xfrm>
            <a:off x="6637813" y="3495708"/>
            <a:ext cx="4020868" cy="1410743"/>
            <a:chOff x="5536303" y="1897505"/>
            <a:chExt cx="4020868" cy="1410743"/>
          </a:xfrm>
        </p:grpSpPr>
        <p:pic>
          <p:nvPicPr>
            <p:cNvPr id="2" name="Picture 14" descr="A screenshot of a phone&#10;&#10;Description automatically generated">
              <a:extLst>
                <a:ext uri="{FF2B5EF4-FFF2-40B4-BE49-F238E27FC236}">
                  <a16:creationId xmlns:a16="http://schemas.microsoft.com/office/drawing/2014/main" id="{13429FF5-3657-4C99-AEB4-109FCC140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3134" y="1897505"/>
              <a:ext cx="793543" cy="1410743"/>
            </a:xfrm>
            <a:prstGeom prst="rect">
              <a:avLst/>
            </a:prstGeom>
          </p:spPr>
        </p:pic>
        <p:pic>
          <p:nvPicPr>
            <p:cNvPr id="3" name="Picture 20" descr="A screenshot of a phone&#10;&#10;Description automatically generated">
              <a:extLst>
                <a:ext uri="{FF2B5EF4-FFF2-40B4-BE49-F238E27FC236}">
                  <a16:creationId xmlns:a16="http://schemas.microsoft.com/office/drawing/2014/main" id="{72EF2DB4-3729-2986-302F-99AB5255FA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6796" y="1897505"/>
              <a:ext cx="793543" cy="1410743"/>
            </a:xfrm>
            <a:prstGeom prst="rect">
              <a:avLst/>
            </a:prstGeom>
          </p:spPr>
        </p:pic>
        <p:pic>
          <p:nvPicPr>
            <p:cNvPr id="7" name="Picture 22" descr="A screenshot of a phone&#10;&#10;Description automatically generated">
              <a:extLst>
                <a:ext uri="{FF2B5EF4-FFF2-40B4-BE49-F238E27FC236}">
                  <a16:creationId xmlns:a16="http://schemas.microsoft.com/office/drawing/2014/main" id="{59F612E8-01C9-108E-9BAC-1CADC8E14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3628" y="1897505"/>
              <a:ext cx="793543" cy="1410743"/>
            </a:xfrm>
            <a:prstGeom prst="rect">
              <a:avLst/>
            </a:prstGeom>
          </p:spPr>
        </p:pic>
        <p:pic>
          <p:nvPicPr>
            <p:cNvPr id="9" name="Picture 33" descr="A screenshot of a phone&#10;&#10;Description automatically generated">
              <a:extLst>
                <a:ext uri="{FF2B5EF4-FFF2-40B4-BE49-F238E27FC236}">
                  <a16:creationId xmlns:a16="http://schemas.microsoft.com/office/drawing/2014/main" id="{88D90B30-11C4-E696-FD21-29963D334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6303" y="1897505"/>
              <a:ext cx="793543" cy="1410743"/>
            </a:xfrm>
            <a:prstGeom prst="rect">
              <a:avLst/>
            </a:prstGeom>
          </p:spPr>
        </p:pic>
        <p:pic>
          <p:nvPicPr>
            <p:cNvPr id="22" name="Picture 37" descr="A screenshot of a computer&#10;&#10;Description automatically generated">
              <a:extLst>
                <a:ext uri="{FF2B5EF4-FFF2-40B4-BE49-F238E27FC236}">
                  <a16:creationId xmlns:a16="http://schemas.microsoft.com/office/drawing/2014/main" id="{47908063-3741-CC20-6E7F-4159ADA27F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9965" y="1897505"/>
              <a:ext cx="793543" cy="1410743"/>
            </a:xfrm>
            <a:prstGeom prst="rect">
              <a:avLst/>
            </a:prstGeom>
          </p:spPr>
        </p:pic>
      </p:grpSp>
      <p:sp>
        <p:nvSpPr>
          <p:cNvPr id="25" name="テキスト ボックス 24">
            <a:extLst>
              <a:ext uri="{FF2B5EF4-FFF2-40B4-BE49-F238E27FC236}">
                <a16:creationId xmlns:a16="http://schemas.microsoft.com/office/drawing/2014/main" id="{EA0A6F5E-F3F9-EED8-3246-04F12AABF72E}"/>
              </a:ext>
            </a:extLst>
          </p:cNvPr>
          <p:cNvSpPr txBox="1"/>
          <p:nvPr/>
        </p:nvSpPr>
        <p:spPr>
          <a:xfrm>
            <a:off x="6470704" y="3175906"/>
            <a:ext cx="2914835" cy="307777"/>
          </a:xfrm>
          <a:prstGeom prst="rect">
            <a:avLst/>
          </a:prstGeom>
          <a:noFill/>
          <a:ln>
            <a:noFill/>
          </a:ln>
        </p:spPr>
        <p:txBody>
          <a:bodyPr wrap="square" rtlCol="0">
            <a:spAutoFit/>
          </a:bodyPr>
          <a:lstStyle/>
          <a:p>
            <a:r>
              <a:rPr lang="en-US" altLang="ja-JP" sz="1400" b="1" dirty="0">
                <a:latin typeface="Meiryo UI" panose="020B0604030504040204" pitchFamily="50" charset="-128"/>
                <a:ea typeface="Meiryo UI" panose="020B0604030504040204" pitchFamily="50" charset="-128"/>
              </a:rPr>
              <a:t>* </a:t>
            </a:r>
            <a:r>
              <a:rPr lang="en-US" altLang="ja-JP" sz="1400" b="1" dirty="0">
                <a:solidFill>
                  <a:srgbClr val="3C4043"/>
                </a:solidFill>
                <a:latin typeface="Roboto" panose="02000000000000000000" pitchFamily="2" charset="0"/>
              </a:rPr>
              <a:t>Screen under development</a:t>
            </a:r>
            <a:endParaRPr lang="en-US" altLang="ja-JP" sz="1400" b="1" dirty="0">
              <a:latin typeface="Meiryo UI" panose="020B0604030504040204" pitchFamily="50" charset="-128"/>
              <a:ea typeface="Meiryo UI" panose="020B0604030504040204" pitchFamily="50" charset="-128"/>
            </a:endParaRPr>
          </a:p>
        </p:txBody>
      </p:sp>
      <p:grpSp>
        <p:nvGrpSpPr>
          <p:cNvPr id="218" name="グループ化 217">
            <a:extLst>
              <a:ext uri="{FF2B5EF4-FFF2-40B4-BE49-F238E27FC236}">
                <a16:creationId xmlns:a16="http://schemas.microsoft.com/office/drawing/2014/main" id="{F7FF96DB-6072-CA39-528F-85301E531890}"/>
              </a:ext>
            </a:extLst>
          </p:cNvPr>
          <p:cNvGrpSpPr/>
          <p:nvPr/>
        </p:nvGrpSpPr>
        <p:grpSpPr>
          <a:xfrm>
            <a:off x="6675864" y="1796695"/>
            <a:ext cx="4200539" cy="1287398"/>
            <a:chOff x="182254" y="5140571"/>
            <a:chExt cx="5402792" cy="1553209"/>
          </a:xfrm>
        </p:grpSpPr>
        <p:grpSp>
          <p:nvGrpSpPr>
            <p:cNvPr id="219" name="Group 10">
              <a:extLst>
                <a:ext uri="{FF2B5EF4-FFF2-40B4-BE49-F238E27FC236}">
                  <a16:creationId xmlns:a16="http://schemas.microsoft.com/office/drawing/2014/main" id="{2E29FD85-C147-D532-4BAE-6D402FCBF014}"/>
                </a:ext>
              </a:extLst>
            </p:cNvPr>
            <p:cNvGrpSpPr/>
            <p:nvPr/>
          </p:nvGrpSpPr>
          <p:grpSpPr>
            <a:xfrm>
              <a:off x="251020" y="5458822"/>
              <a:ext cx="700697" cy="500295"/>
              <a:chOff x="533884" y="1897041"/>
              <a:chExt cx="1495161" cy="897529"/>
            </a:xfrm>
          </p:grpSpPr>
          <p:pic>
            <p:nvPicPr>
              <p:cNvPr id="267" name="Picture 12">
                <a:extLst>
                  <a:ext uri="{FF2B5EF4-FFF2-40B4-BE49-F238E27FC236}">
                    <a16:creationId xmlns:a16="http://schemas.microsoft.com/office/drawing/2014/main" id="{A9728FDA-7723-2CC9-D5A6-88B0B429959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3884" y="1897041"/>
                <a:ext cx="1495161" cy="897529"/>
              </a:xfrm>
              <a:prstGeom prst="rect">
                <a:avLst/>
              </a:prstGeom>
            </p:spPr>
          </p:pic>
          <p:pic>
            <p:nvPicPr>
              <p:cNvPr id="268" name="Picture 13">
                <a:extLst>
                  <a:ext uri="{FF2B5EF4-FFF2-40B4-BE49-F238E27FC236}">
                    <a16:creationId xmlns:a16="http://schemas.microsoft.com/office/drawing/2014/main" id="{6EBBF4C1-895C-83DE-79BC-22D23D539C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4342" y="2098308"/>
                <a:ext cx="604831" cy="466754"/>
              </a:xfrm>
              <a:prstGeom prst="rect">
                <a:avLst/>
              </a:prstGeom>
              <a:ln w="28575">
                <a:solidFill>
                  <a:srgbClr val="FFFF00"/>
                </a:solidFill>
              </a:ln>
            </p:spPr>
          </p:pic>
        </p:grpSp>
        <p:grpSp>
          <p:nvGrpSpPr>
            <p:cNvPr id="220" name="Group 50">
              <a:extLst>
                <a:ext uri="{FF2B5EF4-FFF2-40B4-BE49-F238E27FC236}">
                  <a16:creationId xmlns:a16="http://schemas.microsoft.com/office/drawing/2014/main" id="{B3B95C93-7AC2-6A0D-BF14-C028C77F2AFE}"/>
                </a:ext>
              </a:extLst>
            </p:cNvPr>
            <p:cNvGrpSpPr/>
            <p:nvPr/>
          </p:nvGrpSpPr>
          <p:grpSpPr>
            <a:xfrm>
              <a:off x="4522916" y="5664121"/>
              <a:ext cx="789222" cy="555472"/>
              <a:chOff x="4557044" y="4947214"/>
              <a:chExt cx="408906" cy="415123"/>
            </a:xfrm>
          </p:grpSpPr>
          <p:pic>
            <p:nvPicPr>
              <p:cNvPr id="265" name="Picture 51">
                <a:extLst>
                  <a:ext uri="{FF2B5EF4-FFF2-40B4-BE49-F238E27FC236}">
                    <a16:creationId xmlns:a16="http://schemas.microsoft.com/office/drawing/2014/main" id="{EF4C47D8-1FB0-5FEB-0CF1-D1ECBEBFD3BD}"/>
                  </a:ext>
                </a:extLst>
              </p:cNvPr>
              <p:cNvPicPr>
                <a:picLocks noChangeAspect="1"/>
              </p:cNvPicPr>
              <p:nvPr/>
            </p:nvPicPr>
            <p:blipFill>
              <a:blip r:embed="rId12"/>
              <a:stretch>
                <a:fillRect/>
              </a:stretch>
            </p:blipFill>
            <p:spPr>
              <a:xfrm>
                <a:off x="4557044" y="4947214"/>
                <a:ext cx="408906" cy="415123"/>
              </a:xfrm>
              <a:prstGeom prst="rect">
                <a:avLst/>
              </a:prstGeom>
            </p:spPr>
          </p:pic>
          <p:pic>
            <p:nvPicPr>
              <p:cNvPr id="266" name="Picture 52">
                <a:extLst>
                  <a:ext uri="{FF2B5EF4-FFF2-40B4-BE49-F238E27FC236}">
                    <a16:creationId xmlns:a16="http://schemas.microsoft.com/office/drawing/2014/main" id="{45C69ECF-0568-A0BD-8D1C-C5F7642FD6F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06235" y="5103498"/>
                <a:ext cx="286234" cy="148348"/>
              </a:xfrm>
              <a:prstGeom prst="rect">
                <a:avLst/>
              </a:prstGeom>
              <a:solidFill>
                <a:srgbClr val="4889D8"/>
              </a:solidFill>
            </p:spPr>
          </p:pic>
        </p:grpSp>
        <p:grpSp>
          <p:nvGrpSpPr>
            <p:cNvPr id="221" name="Group 53">
              <a:extLst>
                <a:ext uri="{FF2B5EF4-FFF2-40B4-BE49-F238E27FC236}">
                  <a16:creationId xmlns:a16="http://schemas.microsoft.com/office/drawing/2014/main" id="{C7BA291C-4457-7090-28AF-FC1DFF0885C5}"/>
                </a:ext>
              </a:extLst>
            </p:cNvPr>
            <p:cNvGrpSpPr/>
            <p:nvPr/>
          </p:nvGrpSpPr>
          <p:grpSpPr>
            <a:xfrm>
              <a:off x="1934554" y="5672107"/>
              <a:ext cx="1548358" cy="555473"/>
              <a:chOff x="5270659" y="4144762"/>
              <a:chExt cx="1157140" cy="415123"/>
            </a:xfrm>
          </p:grpSpPr>
          <p:pic>
            <p:nvPicPr>
              <p:cNvPr id="263" name="Picture 54">
                <a:extLst>
                  <a:ext uri="{FF2B5EF4-FFF2-40B4-BE49-F238E27FC236}">
                    <a16:creationId xmlns:a16="http://schemas.microsoft.com/office/drawing/2014/main" id="{02AD12B2-E605-465C-2A6E-14B6003AFC86}"/>
                  </a:ext>
                </a:extLst>
              </p:cNvPr>
              <p:cNvPicPr>
                <a:picLocks noChangeAspect="1"/>
              </p:cNvPicPr>
              <p:nvPr/>
            </p:nvPicPr>
            <p:blipFill>
              <a:blip r:embed="rId12"/>
              <a:stretch>
                <a:fillRect/>
              </a:stretch>
            </p:blipFill>
            <p:spPr>
              <a:xfrm>
                <a:off x="5554324" y="4144762"/>
                <a:ext cx="589812" cy="415123"/>
              </a:xfrm>
              <a:prstGeom prst="rect">
                <a:avLst/>
              </a:prstGeom>
            </p:spPr>
          </p:pic>
          <p:sp>
            <p:nvSpPr>
              <p:cNvPr id="264" name="Rectangle 1">
                <a:extLst>
                  <a:ext uri="{FF2B5EF4-FFF2-40B4-BE49-F238E27FC236}">
                    <a16:creationId xmlns:a16="http://schemas.microsoft.com/office/drawing/2014/main" id="{3B6F8F1A-E734-777F-F2F7-E02D4CA494A1}"/>
                  </a:ext>
                </a:extLst>
              </p:cNvPr>
              <p:cNvSpPr>
                <a:spLocks noChangeArrowheads="1"/>
              </p:cNvSpPr>
              <p:nvPr/>
            </p:nvSpPr>
            <p:spPr bwMode="auto">
              <a:xfrm>
                <a:off x="5270659" y="4268499"/>
                <a:ext cx="1157140" cy="24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200" b="1" dirty="0">
                    <a:solidFill>
                      <a:srgbClr val="0000FF"/>
                    </a:solidFill>
                    <a:latin typeface="Tahoma" panose="020B0604030504040204" pitchFamily="34" charset="0"/>
                    <a:ea typeface="Tahoma" panose="020B0604030504040204" pitchFamily="34" charset="0"/>
                    <a:cs typeface="Tahoma" panose="020B0604030504040204" pitchFamily="34" charset="0"/>
                  </a:rPr>
                  <a:t>FOSS</a:t>
                </a:r>
              </a:p>
            </p:txBody>
          </p:sp>
        </p:grpSp>
        <p:grpSp>
          <p:nvGrpSpPr>
            <p:cNvPr id="222" name="Group 810">
              <a:extLst>
                <a:ext uri="{FF2B5EF4-FFF2-40B4-BE49-F238E27FC236}">
                  <a16:creationId xmlns:a16="http://schemas.microsoft.com/office/drawing/2014/main" id="{8509ACC9-8BED-1FFA-BAD0-48B2E0837719}"/>
                </a:ext>
              </a:extLst>
            </p:cNvPr>
            <p:cNvGrpSpPr>
              <a:grpSpLocks/>
            </p:cNvGrpSpPr>
            <p:nvPr/>
          </p:nvGrpSpPr>
          <p:grpSpPr bwMode="auto">
            <a:xfrm rot="18900000">
              <a:off x="1088398" y="5731445"/>
              <a:ext cx="539517" cy="552911"/>
              <a:chOff x="2396" y="2242"/>
              <a:chExt cx="885" cy="907"/>
            </a:xfrm>
          </p:grpSpPr>
          <p:sp>
            <p:nvSpPr>
              <p:cNvPr id="228" name="AutoShape 811">
                <a:extLst>
                  <a:ext uri="{FF2B5EF4-FFF2-40B4-BE49-F238E27FC236}">
                    <a16:creationId xmlns:a16="http://schemas.microsoft.com/office/drawing/2014/main" id="{BF4CA426-433C-5D78-7801-A1B5F7FF3C29}"/>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29" name="AutoShape 812">
                <a:extLst>
                  <a:ext uri="{FF2B5EF4-FFF2-40B4-BE49-F238E27FC236}">
                    <a16:creationId xmlns:a16="http://schemas.microsoft.com/office/drawing/2014/main" id="{B1156EEB-6A09-756D-688B-6BE7BFD640CE}"/>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grpSp>
            <p:nvGrpSpPr>
              <p:cNvPr id="230" name="Group 813">
                <a:extLst>
                  <a:ext uri="{FF2B5EF4-FFF2-40B4-BE49-F238E27FC236}">
                    <a16:creationId xmlns:a16="http://schemas.microsoft.com/office/drawing/2014/main" id="{B6EE356A-97BA-DAA2-8E46-183AC544BCD2}"/>
                  </a:ext>
                </a:extLst>
              </p:cNvPr>
              <p:cNvGrpSpPr>
                <a:grpSpLocks/>
              </p:cNvGrpSpPr>
              <p:nvPr/>
            </p:nvGrpSpPr>
            <p:grpSpPr bwMode="auto">
              <a:xfrm>
                <a:off x="2396" y="2264"/>
                <a:ext cx="885" cy="885"/>
                <a:chOff x="2396" y="2264"/>
                <a:chExt cx="885" cy="885"/>
              </a:xfrm>
            </p:grpSpPr>
            <p:sp>
              <p:nvSpPr>
                <p:cNvPr id="261" name="Freeform 814">
                  <a:extLst>
                    <a:ext uri="{FF2B5EF4-FFF2-40B4-BE49-F238E27FC236}">
                      <a16:creationId xmlns:a16="http://schemas.microsoft.com/office/drawing/2014/main" id="{6459249A-2DE1-9664-C755-1DF941AE3A9A}"/>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62" name="Freeform 815">
                  <a:extLst>
                    <a:ext uri="{FF2B5EF4-FFF2-40B4-BE49-F238E27FC236}">
                      <a16:creationId xmlns:a16="http://schemas.microsoft.com/office/drawing/2014/main" id="{7EBF6CA4-D335-9953-DBFA-9A3532B6DD24}"/>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231" name="AutoShape 816">
                <a:extLst>
                  <a:ext uri="{FF2B5EF4-FFF2-40B4-BE49-F238E27FC236}">
                    <a16:creationId xmlns:a16="http://schemas.microsoft.com/office/drawing/2014/main" id="{AE13BA4A-D192-15A7-8537-B4D68FA48CFB}"/>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2" name="AutoShape 817">
                <a:extLst>
                  <a:ext uri="{FF2B5EF4-FFF2-40B4-BE49-F238E27FC236}">
                    <a16:creationId xmlns:a16="http://schemas.microsoft.com/office/drawing/2014/main" id="{6ADEFCEF-38FF-C027-0E2C-24E8C91346BD}"/>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3" name="AutoShape 818">
                <a:extLst>
                  <a:ext uri="{FF2B5EF4-FFF2-40B4-BE49-F238E27FC236}">
                    <a16:creationId xmlns:a16="http://schemas.microsoft.com/office/drawing/2014/main" id="{842CAA73-B453-F6A4-D554-64E0591D6ED8}"/>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4" name="Oval 819">
                <a:extLst>
                  <a:ext uri="{FF2B5EF4-FFF2-40B4-BE49-F238E27FC236}">
                    <a16:creationId xmlns:a16="http://schemas.microsoft.com/office/drawing/2014/main" id="{0B81B233-61B8-131F-543B-6EF4C9230331}"/>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5" name="AutoShape 820">
                <a:extLst>
                  <a:ext uri="{FF2B5EF4-FFF2-40B4-BE49-F238E27FC236}">
                    <a16:creationId xmlns:a16="http://schemas.microsoft.com/office/drawing/2014/main" id="{DA037602-4804-2BDC-0A05-0E0F9CCD77AF}"/>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6" name="AutoShape 821">
                <a:extLst>
                  <a:ext uri="{FF2B5EF4-FFF2-40B4-BE49-F238E27FC236}">
                    <a16:creationId xmlns:a16="http://schemas.microsoft.com/office/drawing/2014/main" id="{609A335F-460B-0281-7D95-DB3DC828A48B}"/>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7" name="AutoShape 822">
                <a:extLst>
                  <a:ext uri="{FF2B5EF4-FFF2-40B4-BE49-F238E27FC236}">
                    <a16:creationId xmlns:a16="http://schemas.microsoft.com/office/drawing/2014/main" id="{C6320406-5847-A7BD-9445-42A70DF7E282}"/>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8" name="AutoShape 823">
                <a:extLst>
                  <a:ext uri="{FF2B5EF4-FFF2-40B4-BE49-F238E27FC236}">
                    <a16:creationId xmlns:a16="http://schemas.microsoft.com/office/drawing/2014/main" id="{99C7E829-B6CE-392B-052B-0BB90A996905}"/>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9" name="AutoShape 824">
                <a:extLst>
                  <a:ext uri="{FF2B5EF4-FFF2-40B4-BE49-F238E27FC236}">
                    <a16:creationId xmlns:a16="http://schemas.microsoft.com/office/drawing/2014/main" id="{06DB689C-96A3-491D-FCEE-858982D80187}"/>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0" name="AutoShape 825">
                <a:extLst>
                  <a:ext uri="{FF2B5EF4-FFF2-40B4-BE49-F238E27FC236}">
                    <a16:creationId xmlns:a16="http://schemas.microsoft.com/office/drawing/2014/main" id="{025CDD09-8208-09D4-269F-312AD0517805}"/>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1" name="AutoShape 826">
                <a:extLst>
                  <a:ext uri="{FF2B5EF4-FFF2-40B4-BE49-F238E27FC236}">
                    <a16:creationId xmlns:a16="http://schemas.microsoft.com/office/drawing/2014/main" id="{FD6A8D17-AAAE-105D-2EF3-1F85788461C0}"/>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2" name="AutoShape 827">
                <a:extLst>
                  <a:ext uri="{FF2B5EF4-FFF2-40B4-BE49-F238E27FC236}">
                    <a16:creationId xmlns:a16="http://schemas.microsoft.com/office/drawing/2014/main" id="{5A04471F-B312-72FC-223D-ED6779469D7E}"/>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3" name="AutoShape 828">
                <a:extLst>
                  <a:ext uri="{FF2B5EF4-FFF2-40B4-BE49-F238E27FC236}">
                    <a16:creationId xmlns:a16="http://schemas.microsoft.com/office/drawing/2014/main" id="{F4C251D5-2842-04CD-180C-A9532622C310}"/>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4" name="AutoShape 829">
                <a:extLst>
                  <a:ext uri="{FF2B5EF4-FFF2-40B4-BE49-F238E27FC236}">
                    <a16:creationId xmlns:a16="http://schemas.microsoft.com/office/drawing/2014/main" id="{2E5F9E82-B51E-C095-BDEB-2AFE4DB74564}"/>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5" name="AutoShape 830">
                <a:extLst>
                  <a:ext uri="{FF2B5EF4-FFF2-40B4-BE49-F238E27FC236}">
                    <a16:creationId xmlns:a16="http://schemas.microsoft.com/office/drawing/2014/main" id="{51D77C16-3D0A-1F08-516B-5857F8AEDA36}"/>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6" name="AutoShape 831">
                <a:extLst>
                  <a:ext uri="{FF2B5EF4-FFF2-40B4-BE49-F238E27FC236}">
                    <a16:creationId xmlns:a16="http://schemas.microsoft.com/office/drawing/2014/main" id="{9541EEBB-EB0A-E0DA-DF5E-F86705137B72}"/>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7" name="AutoShape 832">
                <a:extLst>
                  <a:ext uri="{FF2B5EF4-FFF2-40B4-BE49-F238E27FC236}">
                    <a16:creationId xmlns:a16="http://schemas.microsoft.com/office/drawing/2014/main" id="{C59458EC-9E16-1B0B-3A3D-B56B7246E500}"/>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8" name="AutoShape 833">
                <a:extLst>
                  <a:ext uri="{FF2B5EF4-FFF2-40B4-BE49-F238E27FC236}">
                    <a16:creationId xmlns:a16="http://schemas.microsoft.com/office/drawing/2014/main" id="{1D2D23C5-E959-F1DF-3857-120B98AB9417}"/>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9" name="AutoShape 834">
                <a:extLst>
                  <a:ext uri="{FF2B5EF4-FFF2-40B4-BE49-F238E27FC236}">
                    <a16:creationId xmlns:a16="http://schemas.microsoft.com/office/drawing/2014/main" id="{178B2AE5-E640-4967-4F12-D5F9128ACFBD}"/>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0" name="AutoShape 835">
                <a:extLst>
                  <a:ext uri="{FF2B5EF4-FFF2-40B4-BE49-F238E27FC236}">
                    <a16:creationId xmlns:a16="http://schemas.microsoft.com/office/drawing/2014/main" id="{5EEF90C1-EE40-C469-535A-052533A01479}"/>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1" name="AutoShape 836">
                <a:extLst>
                  <a:ext uri="{FF2B5EF4-FFF2-40B4-BE49-F238E27FC236}">
                    <a16:creationId xmlns:a16="http://schemas.microsoft.com/office/drawing/2014/main" id="{BC7237B2-6837-B7C6-6CB7-D9C66BA15C7A}"/>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2" name="AutoShape 837">
                <a:extLst>
                  <a:ext uri="{FF2B5EF4-FFF2-40B4-BE49-F238E27FC236}">
                    <a16:creationId xmlns:a16="http://schemas.microsoft.com/office/drawing/2014/main" id="{DF5EA288-4837-5EB5-2290-8799ACA936A7}"/>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3" name="AutoShape 838">
                <a:extLst>
                  <a:ext uri="{FF2B5EF4-FFF2-40B4-BE49-F238E27FC236}">
                    <a16:creationId xmlns:a16="http://schemas.microsoft.com/office/drawing/2014/main" id="{C37DFAE3-3406-E7FD-2F40-89F2A7D95CF9}"/>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4" name="AutoShape 839">
                <a:extLst>
                  <a:ext uri="{FF2B5EF4-FFF2-40B4-BE49-F238E27FC236}">
                    <a16:creationId xmlns:a16="http://schemas.microsoft.com/office/drawing/2014/main" id="{C6340CB7-9C73-60FC-CDAC-F4491936B121}"/>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5" name="AutoShape 840">
                <a:extLst>
                  <a:ext uri="{FF2B5EF4-FFF2-40B4-BE49-F238E27FC236}">
                    <a16:creationId xmlns:a16="http://schemas.microsoft.com/office/drawing/2014/main" id="{80C6ABB1-C80D-D738-10B0-E524939AC623}"/>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6" name="AutoShape 841">
                <a:extLst>
                  <a:ext uri="{FF2B5EF4-FFF2-40B4-BE49-F238E27FC236}">
                    <a16:creationId xmlns:a16="http://schemas.microsoft.com/office/drawing/2014/main" id="{CEBB9E7C-64A5-F404-188A-91E46E446433}"/>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7" name="AutoShape 842">
                <a:extLst>
                  <a:ext uri="{FF2B5EF4-FFF2-40B4-BE49-F238E27FC236}">
                    <a16:creationId xmlns:a16="http://schemas.microsoft.com/office/drawing/2014/main" id="{1F679654-3AA8-CE9B-6EFB-89C98E6CD8B4}"/>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8" name="AutoShape 843">
                <a:extLst>
                  <a:ext uri="{FF2B5EF4-FFF2-40B4-BE49-F238E27FC236}">
                    <a16:creationId xmlns:a16="http://schemas.microsoft.com/office/drawing/2014/main" id="{228687B3-091F-F5FF-6FC9-0EDB09E4FE41}"/>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9" name="AutoShape 844">
                <a:extLst>
                  <a:ext uri="{FF2B5EF4-FFF2-40B4-BE49-F238E27FC236}">
                    <a16:creationId xmlns:a16="http://schemas.microsoft.com/office/drawing/2014/main" id="{7DCCF162-E5C3-B028-554C-5E81762C7A1A}"/>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60" name="AutoShape 845">
                <a:extLst>
                  <a:ext uri="{FF2B5EF4-FFF2-40B4-BE49-F238E27FC236}">
                    <a16:creationId xmlns:a16="http://schemas.microsoft.com/office/drawing/2014/main" id="{71F33B67-15D2-50B1-856C-51B2123DDBF0}"/>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grpSp>
        <p:sp>
          <p:nvSpPr>
            <p:cNvPr id="223" name="二等辺三角形 7172">
              <a:extLst>
                <a:ext uri="{FF2B5EF4-FFF2-40B4-BE49-F238E27FC236}">
                  <a16:creationId xmlns:a16="http://schemas.microsoft.com/office/drawing/2014/main" id="{63F44636-F663-5477-B5B9-ED790FD98379}"/>
                </a:ext>
              </a:extLst>
            </p:cNvPr>
            <p:cNvSpPr>
              <a:spLocks noChangeArrowheads="1"/>
            </p:cNvSpPr>
            <p:nvPr/>
          </p:nvSpPr>
          <p:spPr bwMode="auto">
            <a:xfrm rot="5849050">
              <a:off x="881959" y="5373562"/>
              <a:ext cx="292976" cy="604291"/>
            </a:xfrm>
            <a:prstGeom prst="triangle">
              <a:avLst>
                <a:gd name="adj" fmla="val 92281"/>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kumimoji="1" lang="en-SG" altLang="en-US" sz="1351" b="1" dirty="0">
                <a:latin typeface="Tahoma" panose="020B0604030504040204" pitchFamily="34" charset="0"/>
                <a:ea typeface="Tahoma" panose="020B0604030504040204" pitchFamily="34" charset="0"/>
                <a:cs typeface="Tahoma" panose="020B0604030504040204" pitchFamily="34" charset="0"/>
              </a:endParaRPr>
            </a:p>
          </p:txBody>
        </p:sp>
        <p:sp>
          <p:nvSpPr>
            <p:cNvPr id="224" name="TextBox 56">
              <a:extLst>
                <a:ext uri="{FF2B5EF4-FFF2-40B4-BE49-F238E27FC236}">
                  <a16:creationId xmlns:a16="http://schemas.microsoft.com/office/drawing/2014/main" id="{F99A817F-98AB-64BA-C85C-5E83A99995C6}"/>
                </a:ext>
              </a:extLst>
            </p:cNvPr>
            <p:cNvSpPr txBox="1"/>
            <p:nvPr/>
          </p:nvSpPr>
          <p:spPr>
            <a:xfrm>
              <a:off x="3015097" y="5534209"/>
              <a:ext cx="1596457" cy="237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latin typeface="Tahoma" panose="020B0604030504040204" pitchFamily="34" charset="0"/>
                  <a:ea typeface="Tahoma" panose="020B0604030504040204" pitchFamily="34" charset="0"/>
                  <a:cs typeface="Tahoma" panose="020B060403050404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Data synchronization</a:t>
              </a:r>
            </a:p>
          </p:txBody>
        </p:sp>
        <p:cxnSp>
          <p:nvCxnSpPr>
            <p:cNvPr id="225" name="Straight Arrow Connector 57">
              <a:extLst>
                <a:ext uri="{FF2B5EF4-FFF2-40B4-BE49-F238E27FC236}">
                  <a16:creationId xmlns:a16="http://schemas.microsoft.com/office/drawing/2014/main" id="{27305B87-2E43-F615-506E-CEC5C3EE549A}"/>
                </a:ext>
              </a:extLst>
            </p:cNvPr>
            <p:cNvCxnSpPr>
              <a:cxnSpLocks/>
            </p:cNvCxnSpPr>
            <p:nvPr/>
          </p:nvCxnSpPr>
          <p:spPr>
            <a:xfrm>
              <a:off x="3015097" y="5978849"/>
              <a:ext cx="1507819" cy="0"/>
            </a:xfrm>
            <a:prstGeom prst="straightConnector1">
              <a:avLst/>
            </a:prstGeom>
            <a:ln w="12700">
              <a:prstDash val="dash"/>
              <a:headEnd type="none"/>
              <a:tailEnd type="triangle"/>
            </a:ln>
          </p:spPr>
          <p:style>
            <a:lnRef idx="1">
              <a:schemeClr val="dk1"/>
            </a:lnRef>
            <a:fillRef idx="0">
              <a:schemeClr val="dk1"/>
            </a:fillRef>
            <a:effectRef idx="0">
              <a:schemeClr val="dk1"/>
            </a:effectRef>
            <a:fontRef idx="minor">
              <a:schemeClr val="tx1"/>
            </a:fontRef>
          </p:style>
        </p:cxnSp>
        <p:cxnSp>
          <p:nvCxnSpPr>
            <p:cNvPr id="226" name="Straight Arrow Connector 60">
              <a:extLst>
                <a:ext uri="{FF2B5EF4-FFF2-40B4-BE49-F238E27FC236}">
                  <a16:creationId xmlns:a16="http://schemas.microsoft.com/office/drawing/2014/main" id="{2BEFECF5-CC30-9AAB-8703-2E3B84DB7D54}"/>
                </a:ext>
              </a:extLst>
            </p:cNvPr>
            <p:cNvCxnSpPr/>
            <p:nvPr/>
          </p:nvCxnSpPr>
          <p:spPr>
            <a:xfrm>
              <a:off x="1522739" y="5999797"/>
              <a:ext cx="791384" cy="0"/>
            </a:xfrm>
            <a:prstGeom prst="straightConnector1">
              <a:avLst/>
            </a:prstGeom>
            <a:ln w="12700">
              <a:prstDash val="dash"/>
              <a:headEnd type="none"/>
              <a:tailEnd type="triangle"/>
            </a:ln>
          </p:spPr>
          <p:style>
            <a:lnRef idx="1">
              <a:schemeClr val="dk1"/>
            </a:lnRef>
            <a:fillRef idx="0">
              <a:schemeClr val="dk1"/>
            </a:fillRef>
            <a:effectRef idx="0">
              <a:schemeClr val="dk1"/>
            </a:effectRef>
            <a:fontRef idx="minor">
              <a:schemeClr val="tx1"/>
            </a:fontRef>
          </p:style>
        </p:cxnSp>
        <p:sp>
          <p:nvSpPr>
            <p:cNvPr id="227" name="Rectangle 61">
              <a:extLst>
                <a:ext uri="{FF2B5EF4-FFF2-40B4-BE49-F238E27FC236}">
                  <a16:creationId xmlns:a16="http://schemas.microsoft.com/office/drawing/2014/main" id="{6D1903F6-ADC6-1F25-EFAE-C1AD72CB72A6}"/>
                </a:ext>
              </a:extLst>
            </p:cNvPr>
            <p:cNvSpPr/>
            <p:nvPr/>
          </p:nvSpPr>
          <p:spPr>
            <a:xfrm>
              <a:off x="182254" y="5140571"/>
              <a:ext cx="5402792" cy="15532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9" name="テキスト ボックス 268">
            <a:extLst>
              <a:ext uri="{FF2B5EF4-FFF2-40B4-BE49-F238E27FC236}">
                <a16:creationId xmlns:a16="http://schemas.microsoft.com/office/drawing/2014/main" id="{DEFB76AC-4EC6-2238-2E93-BED6C10682BB}"/>
              </a:ext>
            </a:extLst>
          </p:cNvPr>
          <p:cNvSpPr txBox="1"/>
          <p:nvPr/>
        </p:nvSpPr>
        <p:spPr>
          <a:xfrm>
            <a:off x="6470703" y="1447800"/>
            <a:ext cx="4286436" cy="523220"/>
          </a:xfrm>
          <a:prstGeom prst="rect">
            <a:avLst/>
          </a:prstGeom>
          <a:noFill/>
          <a:ln>
            <a:noFill/>
          </a:ln>
        </p:spPr>
        <p:txBody>
          <a:bodyPr wrap="square" rtlCol="0">
            <a:spAutoFit/>
          </a:bodyPr>
          <a:lstStyle/>
          <a:p>
            <a:r>
              <a:rPr lang="en-US" altLang="ja-JP" sz="1400" b="1" dirty="0">
                <a:latin typeface="Meiryo UI" panose="020B0604030504040204" pitchFamily="50" charset="-128"/>
                <a:ea typeface="Meiryo UI" panose="020B0604030504040204" pitchFamily="50" charset="-128"/>
              </a:rPr>
              <a:t>* </a:t>
            </a:r>
            <a:r>
              <a:rPr lang="en-US" altLang="ja-JP" sz="1400" b="1" dirty="0">
                <a:solidFill>
                  <a:srgbClr val="3C4043"/>
                </a:solidFill>
                <a:latin typeface="Roboto" panose="02000000000000000000" pitchFamily="2" charset="0"/>
              </a:rPr>
              <a:t>Improved data accuracy between FOSS and SAP</a:t>
            </a:r>
            <a:endParaRPr lang="en-US" altLang="ja-JP" sz="1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1188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4. </a:t>
            </a:r>
            <a:r>
              <a:rPr kumimoji="1" lang="en-US" altLang="ja-JP" sz="2800" dirty="0">
                <a:latin typeface="Meiryo UI" panose="020B0604030504040204" pitchFamily="50" charset="-128"/>
                <a:ea typeface="Meiryo UI" panose="020B0604030504040204" pitchFamily="50" charset="-128"/>
              </a:rPr>
              <a:t>FY2024 Activity</a:t>
            </a:r>
            <a:endPar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3</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996346"/>
            <a:ext cx="4506362" cy="2093972"/>
          </a:xfrm>
          <a:prstGeom prst="roundRect">
            <a:avLst>
              <a:gd name="adj" fmla="val 17180"/>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Improve signal communication between IoT and FOSS, Weight check</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remain system run on WinCE to Android (GA,PE,SCS,FA)</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Build E-Leave, E-OT and E-Work system</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Enhance Material Control by Smart Ware House Management System </a:t>
            </a:r>
          </a:p>
        </p:txBody>
      </p:sp>
      <p:sp>
        <p:nvSpPr>
          <p:cNvPr id="12" name="角丸四角形 134">
            <a:extLst>
              <a:ext uri="{FF2B5EF4-FFF2-40B4-BE49-F238E27FC236}">
                <a16:creationId xmlns:a16="http://schemas.microsoft.com/office/drawing/2014/main" id="{773A7CCD-ACB7-1EDB-EE39-1F3E5489E7E4}"/>
              </a:ext>
            </a:extLst>
          </p:cNvPr>
          <p:cNvSpPr/>
          <p:nvPr/>
        </p:nvSpPr>
        <p:spPr bwMode="auto">
          <a:xfrm>
            <a:off x="5943601" y="1030228"/>
            <a:ext cx="4953000" cy="3608741"/>
          </a:xfrm>
          <a:prstGeom prst="roundRect">
            <a:avLst>
              <a:gd name="adj" fmla="val 8710"/>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t" anchorCtr="0" forceAA="0" compatLnSpc="1">
            <a:prstTxWarp prst="textNoShape">
              <a:avLst/>
            </a:prstTxWarp>
            <a:noAutofit/>
          </a:bodyPr>
          <a:lstStyle/>
          <a:p>
            <a:pPr defTabSz="742950">
              <a:spcBef>
                <a:spcPts val="300"/>
              </a:spcBef>
              <a:defRPr/>
            </a:pPr>
            <a:r>
              <a:rPr kumimoji="1" lang="en-US" altLang="ja-JP" sz="1600" b="1" u="sng" dirty="0">
                <a:latin typeface="Arial" panose="020B0604020202020204" pitchFamily="34" charset="0"/>
                <a:ea typeface="HGPSoeiKakugothicUB" panose="020B0A00000000000000" pitchFamily="34" charset="-128"/>
                <a:cs typeface="Arial" panose="020B0604020202020204" pitchFamily="34" charset="0"/>
              </a:rPr>
              <a:t>SAP HANA implementation: </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Review &amp; adjust ~400 customize programs: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▼20% &lt;Jul-24&gt;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SAP development: Documentations</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(Technical Speciation, Unit test,..)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Study Fiori to reduce customize program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&lt;May-24&gt;</a:t>
            </a:r>
          </a:p>
          <a:p>
            <a:pPr defTabSz="742950">
              <a:spcBef>
                <a:spcPts val="300"/>
              </a:spcBef>
              <a:defRPr/>
            </a:pPr>
            <a:r>
              <a:rPr kumimoji="1" lang="en-US" altLang="ja-JP" sz="1600" b="1" u="sng" dirty="0">
                <a:latin typeface="Arial" panose="020B0604020202020204" pitchFamily="34" charset="0"/>
                <a:ea typeface="HGPSoeiKakugothicUB" panose="020B0A00000000000000" pitchFamily="34" charset="-128"/>
                <a:cs typeface="Arial" panose="020B0604020202020204" pitchFamily="34" charset="0"/>
              </a:rPr>
              <a:t>Activities FY24 project: </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 improvement (link SAP &amp; SCM Navi):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▼1pax &lt;Aug-24&gt;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Processing process on SAP:  ▼1pax &lt;Jun-24&gt;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Data link SAP-WMS:                ▼1pax &lt;Jul-24&gt;</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5943601"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SCM</a:t>
            </a:r>
            <a:r>
              <a:rPr kumimoji="1" lang="ja-JP" altLang="en-US" sz="2400" b="1" dirty="0">
                <a:solidFill>
                  <a:schemeClr val="lt1"/>
                </a:solidFill>
                <a:latin typeface="Meiryo UI" panose="020B0604030504040204" pitchFamily="50" charset="-128"/>
                <a:ea typeface="Meiryo UI" panose="020B0604030504040204" pitchFamily="50" charset="-128"/>
              </a:rPr>
              <a:t> </a:t>
            </a:r>
            <a:r>
              <a:rPr kumimoji="1" lang="en-US" altLang="ja-JP" sz="2400" b="1" dirty="0">
                <a:solidFill>
                  <a:schemeClr val="lt1"/>
                </a:solidFill>
                <a:latin typeface="Meiryo UI" panose="020B0604030504040204" pitchFamily="50" charset="-128"/>
                <a:ea typeface="Meiryo UI" panose="020B0604030504040204" pitchFamily="50" charset="-128"/>
              </a:rPr>
              <a:t>Solution</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315864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552703"/>
            <a:ext cx="4506362" cy="1536476"/>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to Windows11 : 152 pcs</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 138 pcs</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Improve wireless signal for both office and production: 30 pcs</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Upgrade office servers : 2 hosts</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68287" y="5157504"/>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57725" y="5562600"/>
            <a:ext cx="4506362" cy="12192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All Office PC Patches security is updated</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All Information of assets are protected from cyber-attacks.</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Specialized ISM training for Dept</a:t>
            </a:r>
          </a:p>
        </p:txBody>
      </p:sp>
      <p:sp>
        <p:nvSpPr>
          <p:cNvPr id="7" name="テキスト ボックス 6">
            <a:extLst>
              <a:ext uri="{FF2B5EF4-FFF2-40B4-BE49-F238E27FC236}">
                <a16:creationId xmlns:a16="http://schemas.microsoft.com/office/drawing/2014/main" id="{B981CE7E-FCB2-FE18-D40C-903C5CE61CC0}"/>
              </a:ext>
            </a:extLst>
          </p:cNvPr>
          <p:cNvSpPr txBox="1"/>
          <p:nvPr/>
        </p:nvSpPr>
        <p:spPr>
          <a:xfrm>
            <a:off x="6216774" y="5548789"/>
            <a:ext cx="4679826" cy="1015663"/>
          </a:xfrm>
          <a:prstGeom prst="rect">
            <a:avLst/>
          </a:prstGeom>
          <a:noFill/>
          <a:ln>
            <a:noFill/>
          </a:ln>
        </p:spPr>
        <p:txBody>
          <a:bodyPr wrap="square" rtlCol="0">
            <a:spAutoFit/>
          </a:bodyPr>
          <a:lstStyle/>
          <a:p>
            <a:r>
              <a:rPr lang="en-US" altLang="ja-JP" sz="2000" b="1" dirty="0">
                <a:latin typeface="Arial" panose="020B0604020202020204" pitchFamily="34" charset="0"/>
                <a:ea typeface="游ゴシック" panose="020B0400000000000000" pitchFamily="50" charset="-128"/>
              </a:rPr>
              <a:t>- Consensus building at the point of planning</a:t>
            </a:r>
          </a:p>
          <a:p>
            <a:r>
              <a:rPr lang="en-US" altLang="ja-JP" sz="2000" b="1" dirty="0">
                <a:latin typeface="Arial" panose="020B0604020202020204" pitchFamily="34" charset="0"/>
                <a:ea typeface="游ゴシック" panose="020B0400000000000000" pitchFamily="50" charset="-128"/>
              </a:rPr>
              <a:t>- Thorough management of progress</a:t>
            </a:r>
          </a:p>
        </p:txBody>
      </p:sp>
      <p:sp>
        <p:nvSpPr>
          <p:cNvPr id="9" name="AutoShape 4">
            <a:extLst>
              <a:ext uri="{FF2B5EF4-FFF2-40B4-BE49-F238E27FC236}">
                <a16:creationId xmlns:a16="http://schemas.microsoft.com/office/drawing/2014/main" id="{E625F166-DE22-50E2-E67B-5B907D57E94A}"/>
              </a:ext>
            </a:extLst>
          </p:cNvPr>
          <p:cNvSpPr>
            <a:spLocks noChangeArrowheads="1"/>
          </p:cNvSpPr>
          <p:nvPr/>
        </p:nvSpPr>
        <p:spPr bwMode="auto">
          <a:xfrm>
            <a:off x="6096000" y="5015007"/>
            <a:ext cx="3276600" cy="369332"/>
          </a:xfrm>
          <a:prstGeom prst="roundRect">
            <a:avLst>
              <a:gd name="adj" fmla="val 32739"/>
            </a:avLst>
          </a:prstGeom>
          <a:solidFill>
            <a:srgbClr val="0000FF"/>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What we should do</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20652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1. FY2023 Review</a:t>
            </a: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4</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1030228"/>
            <a:ext cx="4506362" cy="1636054"/>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Renewal of the FOSS system</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endParaRPr kumimoji="1" lang="en-US" altLang="ja-JP" sz="1600" b="1" dirty="0">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Traceability OLED TV</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Head Count :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1 pax</a:t>
            </a:r>
            <a:endParaRPr kumimoji="1" lang="en-US" altLang="ja-JP" sz="16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Outsourcing software Linkage</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Total Cost Down: 11.6K$</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 </a:t>
            </a:r>
          </a:p>
        </p:txBody>
      </p:sp>
      <p:pic>
        <p:nvPicPr>
          <p:cNvPr id="11" name="Picture 134">
            <a:extLst>
              <a:ext uri="{FF2B5EF4-FFF2-40B4-BE49-F238E27FC236}">
                <a16:creationId xmlns:a16="http://schemas.microsoft.com/office/drawing/2014/main" id="{ACEAA57B-D119-EA8A-A3EE-AD2C91287532}"/>
              </a:ext>
            </a:extLst>
          </p:cNvPr>
          <p:cNvPicPr>
            <a:picLocks noChangeAspect="1"/>
          </p:cNvPicPr>
          <p:nvPr/>
        </p:nvPicPr>
        <p:blipFill>
          <a:blip r:embed="rId3"/>
          <a:stretch>
            <a:fillRect/>
          </a:stretch>
        </p:blipFill>
        <p:spPr>
          <a:xfrm>
            <a:off x="5152746" y="1155536"/>
            <a:ext cx="533400" cy="543162"/>
          </a:xfrm>
          <a:prstGeom prst="rect">
            <a:avLst/>
          </a:prstGeom>
        </p:spPr>
      </p:pic>
      <p:sp>
        <p:nvSpPr>
          <p:cNvPr id="12" name="角丸四角形 134">
            <a:extLst>
              <a:ext uri="{FF2B5EF4-FFF2-40B4-BE49-F238E27FC236}">
                <a16:creationId xmlns:a16="http://schemas.microsoft.com/office/drawing/2014/main" id="{773A7CCD-ACB7-1EDB-EE39-1F3E5489E7E4}"/>
              </a:ext>
            </a:extLst>
          </p:cNvPr>
          <p:cNvSpPr/>
          <p:nvPr/>
        </p:nvSpPr>
        <p:spPr bwMode="auto">
          <a:xfrm>
            <a:off x="6084166" y="1030228"/>
            <a:ext cx="4812435" cy="2018155"/>
          </a:xfrm>
          <a:prstGeom prst="roundRect">
            <a:avLst>
              <a:gd name="adj" fmla="val 12346"/>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S/4 HAHA</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High Level Feasibility Study Fit/Gap Summary</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Alignment &amp; discussion for Cost reduction</a:t>
            </a:r>
          </a:p>
          <a:p>
            <a:pPr fontAlgn="base">
              <a:spcBef>
                <a:spcPct val="0"/>
              </a:spcBef>
              <a:spcAft>
                <a:spcPct val="0"/>
              </a:spcAft>
            </a:pP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Activities</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Project SAP &amp; Ecus</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HC: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▼2pax</a:t>
            </a: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SAP setup for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OLED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TV</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60960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SAP</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29352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424869"/>
            <a:ext cx="4506362" cy="11430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Update MS Office 2016 above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OS to Windows 11</a:t>
            </a:r>
          </a:p>
          <a:p>
            <a:pPr defTabSz="742950">
              <a:spcBef>
                <a:spcPts val="300"/>
              </a:spcBef>
              <a:defRPr/>
            </a:pPr>
            <a:r>
              <a:rPr kumimoji="1" lang="ja-JP" altLang="en-US" sz="1600" b="1" dirty="0">
                <a:solidFill>
                  <a:srgbClr val="C00000"/>
                </a:solidFill>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71600" y="477237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61038" y="5269559"/>
            <a:ext cx="4506362" cy="1323268"/>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Successful get ISO 27001:2022 certificate</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(One year ahead of schedule)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Cost down: 1.6K$</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p:txBody>
      </p:sp>
      <p:pic>
        <p:nvPicPr>
          <p:cNvPr id="18" name="図 17">
            <a:extLst>
              <a:ext uri="{FF2B5EF4-FFF2-40B4-BE49-F238E27FC236}">
                <a16:creationId xmlns:a16="http://schemas.microsoft.com/office/drawing/2014/main" id="{5832F43E-9CB8-96E6-86C1-FB677B36C4B9}"/>
              </a:ext>
            </a:extLst>
          </p:cNvPr>
          <p:cNvPicPr>
            <a:picLocks noChangeAspect="1"/>
          </p:cNvPicPr>
          <p:nvPr/>
        </p:nvPicPr>
        <p:blipFill>
          <a:blip r:embed="rId4"/>
          <a:stretch>
            <a:fillRect/>
          </a:stretch>
        </p:blipFill>
        <p:spPr>
          <a:xfrm>
            <a:off x="4572001" y="3838864"/>
            <a:ext cx="1225429" cy="315010"/>
          </a:xfrm>
          <a:prstGeom prst="rect">
            <a:avLst/>
          </a:prstGeom>
        </p:spPr>
      </p:pic>
      <p:pic>
        <p:nvPicPr>
          <p:cNvPr id="19" name="Picture 24">
            <a:extLst>
              <a:ext uri="{FF2B5EF4-FFF2-40B4-BE49-F238E27FC236}">
                <a16:creationId xmlns:a16="http://schemas.microsoft.com/office/drawing/2014/main" id="{9242D03C-2C14-9249-BCCD-45C6CBB0A634}"/>
              </a:ext>
            </a:extLst>
          </p:cNvPr>
          <p:cNvPicPr>
            <a:picLocks noChangeAspect="1"/>
          </p:cNvPicPr>
          <p:nvPr/>
        </p:nvPicPr>
        <p:blipFill>
          <a:blip r:embed="rId5"/>
          <a:stretch>
            <a:fillRect/>
          </a:stretch>
        </p:blipFill>
        <p:spPr>
          <a:xfrm>
            <a:off x="5152746" y="5896489"/>
            <a:ext cx="533400" cy="562147"/>
          </a:xfrm>
          <a:prstGeom prst="rect">
            <a:avLst/>
          </a:prstGeom>
        </p:spPr>
      </p:pic>
      <p:sp>
        <p:nvSpPr>
          <p:cNvPr id="20" name="正方形/長方形 19">
            <a:extLst>
              <a:ext uri="{FF2B5EF4-FFF2-40B4-BE49-F238E27FC236}">
                <a16:creationId xmlns:a16="http://schemas.microsoft.com/office/drawing/2014/main" id="{E0C908B9-75E9-0A8C-A8D1-1D4A2EFDB505}"/>
              </a:ext>
            </a:extLst>
          </p:cNvPr>
          <p:cNvSpPr/>
          <p:nvPr/>
        </p:nvSpPr>
        <p:spPr>
          <a:xfrm>
            <a:off x="6096000" y="3163828"/>
            <a:ext cx="38862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lang="en-US" altLang="ja-JP" sz="2400" b="1" kern="0" dirty="0">
                <a:solidFill>
                  <a:prstClr val="white"/>
                </a:solidFill>
                <a:latin typeface="Meiryo UI"/>
                <a:ea typeface="Meiryo UI"/>
              </a:rPr>
              <a:t>Process Improvement</a:t>
            </a:r>
            <a:endParaRPr lang="ja-JP" altLang="en-US" sz="2400" b="1" kern="0" dirty="0">
              <a:solidFill>
                <a:prstClr val="white"/>
              </a:solidFill>
              <a:latin typeface="Meiryo UI"/>
              <a:ea typeface="Meiryo UI"/>
            </a:endParaRPr>
          </a:p>
        </p:txBody>
      </p:sp>
      <p:sp>
        <p:nvSpPr>
          <p:cNvPr id="21" name="角丸四角形 134">
            <a:extLst>
              <a:ext uri="{FF2B5EF4-FFF2-40B4-BE49-F238E27FC236}">
                <a16:creationId xmlns:a16="http://schemas.microsoft.com/office/drawing/2014/main" id="{E4C49399-F303-AA28-8105-E6892EC1CC9C}"/>
              </a:ext>
            </a:extLst>
          </p:cNvPr>
          <p:cNvSpPr/>
          <p:nvPr/>
        </p:nvSpPr>
        <p:spPr bwMode="auto">
          <a:xfrm>
            <a:off x="6084166" y="3587033"/>
            <a:ext cx="4812435" cy="2066982"/>
          </a:xfrm>
          <a:prstGeom prst="roundRect">
            <a:avLst>
              <a:gd name="adj" fmla="val 14163"/>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Inventory Analysis (Saved 120h/Year)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Control Scrap (Saved 312h/Year)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Check OR part in PAPVN BOM</a:t>
            </a:r>
          </a:p>
          <a:p>
            <a:pPr defTabSz="742950">
              <a:spcBef>
                <a:spcPts val="300"/>
              </a:spcBef>
              <a:defRPr/>
            </a:pP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(Saved 420h/Year)</a:t>
            </a:r>
          </a:p>
          <a:p>
            <a:pPr defTabSz="742950">
              <a:spcBef>
                <a:spcPts val="300"/>
              </a:spcBef>
              <a:defRPr/>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Other Tools (Saved 136h/Year)</a:t>
            </a:r>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*Total Cost down: 4.9K$</a:t>
            </a:r>
          </a:p>
        </p:txBody>
      </p:sp>
      <p:pic>
        <p:nvPicPr>
          <p:cNvPr id="22" name="図 21">
            <a:extLst>
              <a:ext uri="{FF2B5EF4-FFF2-40B4-BE49-F238E27FC236}">
                <a16:creationId xmlns:a16="http://schemas.microsoft.com/office/drawing/2014/main" id="{E8D78937-31E8-55C7-A95D-687E972E935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83162" y="1091976"/>
            <a:ext cx="1246570" cy="278906"/>
          </a:xfrm>
          <a:prstGeom prst="rect">
            <a:avLst/>
          </a:prstGeom>
        </p:spPr>
      </p:pic>
      <p:sp>
        <p:nvSpPr>
          <p:cNvPr id="5" name="テキスト ボックス 4">
            <a:extLst>
              <a:ext uri="{FF2B5EF4-FFF2-40B4-BE49-F238E27FC236}">
                <a16:creationId xmlns:a16="http://schemas.microsoft.com/office/drawing/2014/main" id="{54B54D0F-AE30-1103-D34F-4776230353D4}"/>
              </a:ext>
            </a:extLst>
          </p:cNvPr>
          <p:cNvSpPr txBox="1"/>
          <p:nvPr/>
        </p:nvSpPr>
        <p:spPr>
          <a:xfrm>
            <a:off x="6128540" y="6135470"/>
            <a:ext cx="4857009" cy="646331"/>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R</a:t>
            </a:r>
            <a:r>
              <a:rPr lang="en-US" altLang="ja-JP" b="1" dirty="0">
                <a:solidFill>
                  <a:srgbClr val="333333"/>
                </a:solidFill>
                <a:latin typeface="Open Sans" panose="020B0606030504020204" pitchFamily="34" charset="0"/>
              </a:rPr>
              <a:t>eap the reward,</a:t>
            </a:r>
          </a:p>
          <a:p>
            <a:r>
              <a:rPr lang="en-US" altLang="ja-JP" b="1" dirty="0">
                <a:solidFill>
                  <a:srgbClr val="333333"/>
                </a:solidFill>
                <a:latin typeface="Open Sans" panose="020B0606030504020204" pitchFamily="34" charset="0"/>
              </a:rPr>
              <a:t>Improving theme management accuracy</a:t>
            </a:r>
            <a:endParaRPr lang="en-US" altLang="ja-JP" dirty="0">
              <a:latin typeface="游ゴシック" panose="020B0400000000000000" pitchFamily="50" charset="-128"/>
              <a:ea typeface="游ゴシック" panose="020B0400000000000000" pitchFamily="50" charset="-128"/>
            </a:endParaRPr>
          </a:p>
        </p:txBody>
      </p:sp>
      <p:sp>
        <p:nvSpPr>
          <p:cNvPr id="6" name="AutoShape 4">
            <a:extLst>
              <a:ext uri="{FF2B5EF4-FFF2-40B4-BE49-F238E27FC236}">
                <a16:creationId xmlns:a16="http://schemas.microsoft.com/office/drawing/2014/main" id="{52C104D6-9A5C-2C11-2C22-DFAB48E7E8F5}"/>
              </a:ext>
            </a:extLst>
          </p:cNvPr>
          <p:cNvSpPr>
            <a:spLocks noChangeArrowheads="1"/>
          </p:cNvSpPr>
          <p:nvPr/>
        </p:nvSpPr>
        <p:spPr bwMode="auto">
          <a:xfrm>
            <a:off x="6096000" y="5779841"/>
            <a:ext cx="2590800" cy="369332"/>
          </a:xfrm>
          <a:prstGeom prst="roundRect">
            <a:avLst>
              <a:gd name="adj" fmla="val 32739"/>
            </a:avLst>
          </a:prstGeom>
          <a:solidFill>
            <a:srgbClr val="C00000"/>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Reflection</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2849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1. FY2023 Review</a:t>
            </a: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5</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1030228"/>
            <a:ext cx="4506362" cy="1636054"/>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Renewal of the FOSS system</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endParaRPr kumimoji="1" lang="en-US" altLang="ja-JP" sz="1600" b="1" dirty="0">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Traceability OLED TV</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Head Count :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1 pax</a:t>
            </a:r>
            <a:endParaRPr kumimoji="1" lang="en-US" altLang="ja-JP" sz="16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Outsourcing software Linkage</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Total Cost Down: 11.6K$</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 </a:t>
            </a:r>
          </a:p>
        </p:txBody>
      </p:sp>
      <p:pic>
        <p:nvPicPr>
          <p:cNvPr id="11" name="Picture 134">
            <a:extLst>
              <a:ext uri="{FF2B5EF4-FFF2-40B4-BE49-F238E27FC236}">
                <a16:creationId xmlns:a16="http://schemas.microsoft.com/office/drawing/2014/main" id="{ACEAA57B-D119-EA8A-A3EE-AD2C91287532}"/>
              </a:ext>
            </a:extLst>
          </p:cNvPr>
          <p:cNvPicPr>
            <a:picLocks noChangeAspect="1"/>
          </p:cNvPicPr>
          <p:nvPr/>
        </p:nvPicPr>
        <p:blipFill>
          <a:blip r:embed="rId3"/>
          <a:stretch>
            <a:fillRect/>
          </a:stretch>
        </p:blipFill>
        <p:spPr>
          <a:xfrm>
            <a:off x="5152746" y="1155536"/>
            <a:ext cx="533400" cy="543162"/>
          </a:xfrm>
          <a:prstGeom prst="rect">
            <a:avLst/>
          </a:prstGeom>
        </p:spPr>
      </p:pic>
      <p:sp>
        <p:nvSpPr>
          <p:cNvPr id="12" name="角丸四角形 134">
            <a:extLst>
              <a:ext uri="{FF2B5EF4-FFF2-40B4-BE49-F238E27FC236}">
                <a16:creationId xmlns:a16="http://schemas.microsoft.com/office/drawing/2014/main" id="{773A7CCD-ACB7-1EDB-EE39-1F3E5489E7E4}"/>
              </a:ext>
            </a:extLst>
          </p:cNvPr>
          <p:cNvSpPr/>
          <p:nvPr/>
        </p:nvSpPr>
        <p:spPr bwMode="auto">
          <a:xfrm>
            <a:off x="6084166" y="1030228"/>
            <a:ext cx="4812435" cy="2018155"/>
          </a:xfrm>
          <a:prstGeom prst="roundRect">
            <a:avLst>
              <a:gd name="adj" fmla="val 12346"/>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S/4 HAHA</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High Level Feasibility Study Fit/Gap Summary</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Alignment &amp; discussion for Cost reduction</a:t>
            </a:r>
          </a:p>
          <a:p>
            <a:pPr fontAlgn="base">
              <a:spcBef>
                <a:spcPct val="0"/>
              </a:spcBef>
              <a:spcAft>
                <a:spcPct val="0"/>
              </a:spcAft>
            </a:pP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Activities</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Project SAP &amp; Ecus</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HC: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▼2pax</a:t>
            </a: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SAP setup for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OLED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TV</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60960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SAP</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29352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424869"/>
            <a:ext cx="4506362" cy="11430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Update MS Office 2016 above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OS to Windows 11</a:t>
            </a:r>
          </a:p>
          <a:p>
            <a:pPr defTabSz="742950">
              <a:spcBef>
                <a:spcPts val="300"/>
              </a:spcBef>
              <a:defRPr/>
            </a:pPr>
            <a:r>
              <a:rPr kumimoji="1" lang="ja-JP" altLang="en-US" sz="1600" b="1" dirty="0">
                <a:solidFill>
                  <a:srgbClr val="C00000"/>
                </a:solidFill>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71600" y="477237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61038" y="5269559"/>
            <a:ext cx="4506362" cy="1323268"/>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Successful get ISO 27001:2022 certificate</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(One year ahead of schedule)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Cost down: 1.6K$</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p:txBody>
      </p:sp>
      <p:pic>
        <p:nvPicPr>
          <p:cNvPr id="18" name="図 17">
            <a:extLst>
              <a:ext uri="{FF2B5EF4-FFF2-40B4-BE49-F238E27FC236}">
                <a16:creationId xmlns:a16="http://schemas.microsoft.com/office/drawing/2014/main" id="{5832F43E-9CB8-96E6-86C1-FB677B36C4B9}"/>
              </a:ext>
            </a:extLst>
          </p:cNvPr>
          <p:cNvPicPr>
            <a:picLocks noChangeAspect="1"/>
          </p:cNvPicPr>
          <p:nvPr/>
        </p:nvPicPr>
        <p:blipFill>
          <a:blip r:embed="rId4"/>
          <a:stretch>
            <a:fillRect/>
          </a:stretch>
        </p:blipFill>
        <p:spPr>
          <a:xfrm>
            <a:off x="4572001" y="3838864"/>
            <a:ext cx="1225429" cy="315010"/>
          </a:xfrm>
          <a:prstGeom prst="rect">
            <a:avLst/>
          </a:prstGeom>
        </p:spPr>
      </p:pic>
      <p:pic>
        <p:nvPicPr>
          <p:cNvPr id="19" name="Picture 24">
            <a:extLst>
              <a:ext uri="{FF2B5EF4-FFF2-40B4-BE49-F238E27FC236}">
                <a16:creationId xmlns:a16="http://schemas.microsoft.com/office/drawing/2014/main" id="{9242D03C-2C14-9249-BCCD-45C6CBB0A634}"/>
              </a:ext>
            </a:extLst>
          </p:cNvPr>
          <p:cNvPicPr>
            <a:picLocks noChangeAspect="1"/>
          </p:cNvPicPr>
          <p:nvPr/>
        </p:nvPicPr>
        <p:blipFill>
          <a:blip r:embed="rId5"/>
          <a:stretch>
            <a:fillRect/>
          </a:stretch>
        </p:blipFill>
        <p:spPr>
          <a:xfrm>
            <a:off x="5152746" y="5896489"/>
            <a:ext cx="533400" cy="562147"/>
          </a:xfrm>
          <a:prstGeom prst="rect">
            <a:avLst/>
          </a:prstGeom>
        </p:spPr>
      </p:pic>
      <p:sp>
        <p:nvSpPr>
          <p:cNvPr id="20" name="正方形/長方形 19">
            <a:extLst>
              <a:ext uri="{FF2B5EF4-FFF2-40B4-BE49-F238E27FC236}">
                <a16:creationId xmlns:a16="http://schemas.microsoft.com/office/drawing/2014/main" id="{E0C908B9-75E9-0A8C-A8D1-1D4A2EFDB505}"/>
              </a:ext>
            </a:extLst>
          </p:cNvPr>
          <p:cNvSpPr/>
          <p:nvPr/>
        </p:nvSpPr>
        <p:spPr>
          <a:xfrm>
            <a:off x="6096000" y="3163828"/>
            <a:ext cx="38862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lang="en-US" altLang="ja-JP" sz="2400" b="1" kern="0" dirty="0">
                <a:solidFill>
                  <a:prstClr val="white"/>
                </a:solidFill>
                <a:latin typeface="Meiryo UI"/>
                <a:ea typeface="Meiryo UI"/>
              </a:rPr>
              <a:t>Process Improvement</a:t>
            </a:r>
            <a:endParaRPr lang="ja-JP" altLang="en-US" sz="2400" b="1" kern="0" dirty="0">
              <a:solidFill>
                <a:prstClr val="white"/>
              </a:solidFill>
              <a:latin typeface="Meiryo UI"/>
              <a:ea typeface="Meiryo UI"/>
            </a:endParaRPr>
          </a:p>
        </p:txBody>
      </p:sp>
      <p:sp>
        <p:nvSpPr>
          <p:cNvPr id="21" name="角丸四角形 134">
            <a:extLst>
              <a:ext uri="{FF2B5EF4-FFF2-40B4-BE49-F238E27FC236}">
                <a16:creationId xmlns:a16="http://schemas.microsoft.com/office/drawing/2014/main" id="{E4C49399-F303-AA28-8105-E6892EC1CC9C}"/>
              </a:ext>
            </a:extLst>
          </p:cNvPr>
          <p:cNvSpPr/>
          <p:nvPr/>
        </p:nvSpPr>
        <p:spPr bwMode="auto">
          <a:xfrm>
            <a:off x="6084166" y="3587033"/>
            <a:ext cx="4812435" cy="2066982"/>
          </a:xfrm>
          <a:prstGeom prst="roundRect">
            <a:avLst>
              <a:gd name="adj" fmla="val 14163"/>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Inventory Analysis (Saved 120h/Year)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Control Scrap (Saved 312h/Year)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Check OR part in PAPVN BOM</a:t>
            </a:r>
          </a:p>
          <a:p>
            <a:pPr defTabSz="742950">
              <a:spcBef>
                <a:spcPts val="300"/>
              </a:spcBef>
              <a:defRPr/>
            </a:pP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(Saved 420h/Year)</a:t>
            </a:r>
          </a:p>
          <a:p>
            <a:pPr defTabSz="742950">
              <a:spcBef>
                <a:spcPts val="300"/>
              </a:spcBef>
              <a:defRPr/>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Other Tools (Saved 136h/Year)</a:t>
            </a:r>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*Total Cost down: 4.9K$</a:t>
            </a:r>
          </a:p>
        </p:txBody>
      </p:sp>
      <p:pic>
        <p:nvPicPr>
          <p:cNvPr id="22" name="図 21">
            <a:extLst>
              <a:ext uri="{FF2B5EF4-FFF2-40B4-BE49-F238E27FC236}">
                <a16:creationId xmlns:a16="http://schemas.microsoft.com/office/drawing/2014/main" id="{E8D78937-31E8-55C7-A95D-687E972E935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83162" y="1091976"/>
            <a:ext cx="1246570" cy="278906"/>
          </a:xfrm>
          <a:prstGeom prst="rect">
            <a:avLst/>
          </a:prstGeom>
        </p:spPr>
      </p:pic>
      <p:sp>
        <p:nvSpPr>
          <p:cNvPr id="5" name="テキスト ボックス 4">
            <a:extLst>
              <a:ext uri="{FF2B5EF4-FFF2-40B4-BE49-F238E27FC236}">
                <a16:creationId xmlns:a16="http://schemas.microsoft.com/office/drawing/2014/main" id="{54B54D0F-AE30-1103-D34F-4776230353D4}"/>
              </a:ext>
            </a:extLst>
          </p:cNvPr>
          <p:cNvSpPr txBox="1"/>
          <p:nvPr/>
        </p:nvSpPr>
        <p:spPr>
          <a:xfrm>
            <a:off x="6128540" y="6135470"/>
            <a:ext cx="4857009" cy="646331"/>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R</a:t>
            </a:r>
            <a:r>
              <a:rPr lang="en-US" altLang="ja-JP" b="1" dirty="0">
                <a:solidFill>
                  <a:srgbClr val="333333"/>
                </a:solidFill>
                <a:latin typeface="Open Sans" panose="020B0606030504020204" pitchFamily="34" charset="0"/>
              </a:rPr>
              <a:t>eap the reward,</a:t>
            </a:r>
          </a:p>
          <a:p>
            <a:r>
              <a:rPr lang="en-US" altLang="ja-JP" b="1" dirty="0">
                <a:solidFill>
                  <a:srgbClr val="333333"/>
                </a:solidFill>
                <a:latin typeface="Open Sans" panose="020B0606030504020204" pitchFamily="34" charset="0"/>
              </a:rPr>
              <a:t>Improving theme management accuracy</a:t>
            </a:r>
            <a:endParaRPr lang="en-US" altLang="ja-JP" dirty="0">
              <a:latin typeface="游ゴシック" panose="020B0400000000000000" pitchFamily="50" charset="-128"/>
              <a:ea typeface="游ゴシック" panose="020B0400000000000000" pitchFamily="50" charset="-128"/>
            </a:endParaRPr>
          </a:p>
        </p:txBody>
      </p:sp>
      <p:sp>
        <p:nvSpPr>
          <p:cNvPr id="6" name="AutoShape 4">
            <a:extLst>
              <a:ext uri="{FF2B5EF4-FFF2-40B4-BE49-F238E27FC236}">
                <a16:creationId xmlns:a16="http://schemas.microsoft.com/office/drawing/2014/main" id="{52C104D6-9A5C-2C11-2C22-DFAB48E7E8F5}"/>
              </a:ext>
            </a:extLst>
          </p:cNvPr>
          <p:cNvSpPr>
            <a:spLocks noChangeArrowheads="1"/>
          </p:cNvSpPr>
          <p:nvPr/>
        </p:nvSpPr>
        <p:spPr bwMode="auto">
          <a:xfrm>
            <a:off x="6096000" y="5779841"/>
            <a:ext cx="2590800" cy="369332"/>
          </a:xfrm>
          <a:prstGeom prst="roundRect">
            <a:avLst>
              <a:gd name="adj" fmla="val 32739"/>
            </a:avLst>
          </a:prstGeom>
          <a:solidFill>
            <a:srgbClr val="C00000"/>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Reflection</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5973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p:cNvSpPr>
            <a:spLocks noChangeArrowheads="1"/>
          </p:cNvSpPr>
          <p:nvPr/>
        </p:nvSpPr>
        <p:spPr bwMode="auto">
          <a:xfrm>
            <a:off x="1589818" y="1507240"/>
            <a:ext cx="4353782" cy="4368436"/>
          </a:xfrm>
          <a:prstGeom prst="roundRect">
            <a:avLst>
              <a:gd name="adj" fmla="val 5551"/>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marL="171450" indent="-171450">
              <a:buFontTx/>
              <a:buChar char="-"/>
              <a:defRPr/>
            </a:pPr>
            <a:endParaRPr lang="en-US" altLang="ja-JP" sz="1100" dirty="0">
              <a:solidFill>
                <a:prstClr val="black"/>
              </a:solidFill>
              <a:latin typeface="Calibri"/>
              <a:ea typeface="ＭＳ Ｐゴシック" panose="020B0600070205080204" pitchFamily="34" charset="-128"/>
            </a:endParaRPr>
          </a:p>
          <a:p>
            <a:pPr>
              <a:defRPr/>
            </a:pPr>
            <a:endParaRPr lang="ja-JP" altLang="en-US" sz="1600" dirty="0">
              <a:solidFill>
                <a:prstClr val="black"/>
              </a:solidFill>
              <a:latin typeface="Calibri"/>
              <a:ea typeface="ＭＳ Ｐゴシック" panose="020B0600070205080204" pitchFamily="34" charset="-128"/>
            </a:endParaRPr>
          </a:p>
        </p:txBody>
      </p:sp>
      <p:sp>
        <p:nvSpPr>
          <p:cNvPr id="10" name="Text Box 4"/>
          <p:cNvSpPr txBox="1">
            <a:spLocks noChangeArrowheads="1"/>
          </p:cNvSpPr>
          <p:nvPr/>
        </p:nvSpPr>
        <p:spPr bwMode="auto">
          <a:xfrm>
            <a:off x="2613755" y="1315893"/>
            <a:ext cx="2305050" cy="400110"/>
          </a:xfrm>
          <a:prstGeom prst="rect">
            <a:avLst/>
          </a:prstGeom>
          <a:solidFill>
            <a:srgbClr val="FF0000"/>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defRPr/>
            </a:pPr>
            <a:r>
              <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rPr>
              <a:t>◆ </a:t>
            </a:r>
            <a:r>
              <a:rPr kumimoji="1" lang="en-US" altLang="ja-JP" sz="2000" dirty="0">
                <a:solidFill>
                  <a:prstClr val="white"/>
                </a:solidFill>
                <a:latin typeface="ＭＳ Ｐゴシック" pitchFamily="34" charset="-128"/>
                <a:ea typeface="ＭＳ Ｐゴシック" panose="020B0600070205080204" pitchFamily="34" charset="-128"/>
              </a:rPr>
              <a:t>Before</a:t>
            </a:r>
          </a:p>
        </p:txBody>
      </p:sp>
      <p:sp>
        <p:nvSpPr>
          <p:cNvPr id="66" name="AutoShape 3"/>
          <p:cNvSpPr>
            <a:spLocks noChangeArrowheads="1"/>
          </p:cNvSpPr>
          <p:nvPr/>
        </p:nvSpPr>
        <p:spPr bwMode="auto">
          <a:xfrm>
            <a:off x="6038850" y="1507240"/>
            <a:ext cx="4576516" cy="4362086"/>
          </a:xfrm>
          <a:prstGeom prst="roundRect">
            <a:avLst>
              <a:gd name="adj" fmla="val 5551"/>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p:txBody>
      </p:sp>
      <p:sp>
        <p:nvSpPr>
          <p:cNvPr id="67" name="Text Box 5"/>
          <p:cNvSpPr txBox="1">
            <a:spLocks noChangeArrowheads="1"/>
          </p:cNvSpPr>
          <p:nvPr/>
        </p:nvSpPr>
        <p:spPr bwMode="auto">
          <a:xfrm>
            <a:off x="7143750" y="1315893"/>
            <a:ext cx="2305050" cy="400110"/>
          </a:xfrm>
          <a:prstGeom prst="rect">
            <a:avLst/>
          </a:prstGeom>
          <a:solidFill>
            <a:srgbClr val="0000FF"/>
          </a:solidFill>
          <a:ln>
            <a:noFill/>
          </a:ln>
          <a:effectLst>
            <a:outerShdw dist="107763" dir="18900000" algn="ctr" rotWithShape="0">
              <a:schemeClr val="bg2">
                <a:alpha val="50000"/>
              </a:schemeClr>
            </a:outerShdw>
          </a:effectLst>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defRPr/>
            </a:pPr>
            <a:r>
              <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rPr>
              <a:t>◆ </a:t>
            </a:r>
            <a:r>
              <a:rPr kumimoji="1" lang="en-US" altLang="ja-JP" sz="2000" dirty="0">
                <a:solidFill>
                  <a:prstClr val="white"/>
                </a:solidFill>
                <a:latin typeface="ＭＳ Ｐゴシック" pitchFamily="34" charset="-128"/>
                <a:ea typeface="ＭＳ Ｐゴシック" panose="020B0600070205080204" pitchFamily="34" charset="-128"/>
              </a:rPr>
              <a:t>After </a:t>
            </a:r>
            <a:endPar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endParaRPr>
          </a:p>
        </p:txBody>
      </p:sp>
      <p:sp>
        <p:nvSpPr>
          <p:cNvPr id="25" name="Text Box 2">
            <a:extLst>
              <a:ext uri="{FF2B5EF4-FFF2-40B4-BE49-F238E27FC236}">
                <a16:creationId xmlns:a16="http://schemas.microsoft.com/office/drawing/2014/main" id="{24F448CC-D4E4-45EB-80CE-517B98014F5B}"/>
              </a:ext>
            </a:extLst>
          </p:cNvPr>
          <p:cNvSpPr txBox="1">
            <a:spLocks noChangeArrowheads="1"/>
          </p:cNvSpPr>
          <p:nvPr/>
        </p:nvSpPr>
        <p:spPr bwMode="auto">
          <a:xfrm>
            <a:off x="1520686" y="36563"/>
            <a:ext cx="9094680" cy="424529"/>
          </a:xfrm>
          <a:prstGeom prst="rect">
            <a:avLst/>
          </a:prstGeom>
          <a:solidFill>
            <a:srgbClr val="0000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0069" tIns="20035" rIns="40069" bIns="20035" anchor="ctr" anchorCtr="1"/>
          <a:lstStyle>
            <a:defPPr>
              <a:defRPr lang="en-US"/>
            </a:defPPr>
            <a:lvl1pPr>
              <a:lnSpc>
                <a:spcPct val="90000"/>
              </a:lnSpc>
              <a:defRPr sz="2000" b="1" cap="all">
                <a:solidFill>
                  <a:prstClr val="white">
                    <a:lumMod val="95000"/>
                  </a:prstClr>
                </a:solidFill>
                <a:latin typeface="Arial" panose="020B0604020202020204" pitchFamily="34" charset="0"/>
                <a:cs typeface="Arial" panose="020B0604020202020204" pitchFamily="34" charset="0"/>
              </a:defRPr>
            </a:lvl1pPr>
          </a:lstStyle>
          <a:p>
            <a:pPr lvl="0">
              <a:defRPr/>
            </a:pPr>
            <a:r>
              <a:rPr kumimoji="1" lang="en-US" altLang="en-US" cap="none" dirty="0">
                <a:solidFill>
                  <a:srgbClr val="FFFF00"/>
                </a:solidFill>
                <a:latin typeface="Tahoma" panose="020B0604030504040204" pitchFamily="34" charset="0"/>
                <a:ea typeface="Tahoma" panose="020B0604030504040204" pitchFamily="34" charset="0"/>
                <a:cs typeface="Tahoma" panose="020B0604030504040204" pitchFamily="34" charset="0"/>
              </a:rPr>
              <a:t>E chop </a:t>
            </a:r>
            <a:r>
              <a:rPr kumimoji="1" lang="en-US" altLang="en-US" cap="none" dirty="0">
                <a:solidFill>
                  <a:prstClr val="white"/>
                </a:solidFill>
                <a:latin typeface="Tahoma" panose="020B0604030504040204" pitchFamily="34" charset="0"/>
                <a:ea typeface="Tahoma" panose="020B0604030504040204" pitchFamily="34" charset="0"/>
                <a:cs typeface="Tahoma" panose="020B0604030504040204" pitchFamily="34" charset="0"/>
              </a:rPr>
              <a:t>for IQC inspection</a:t>
            </a:r>
            <a:endParaRPr lang="en-US" altLang="ja-JP" dirty="0"/>
          </a:p>
        </p:txBody>
      </p:sp>
      <p:sp>
        <p:nvSpPr>
          <p:cNvPr id="28" name="Rectangle 59">
            <a:extLst>
              <a:ext uri="{FF2B5EF4-FFF2-40B4-BE49-F238E27FC236}">
                <a16:creationId xmlns:a16="http://schemas.microsoft.com/office/drawing/2014/main" id="{BBF089B9-2930-43E5-83A7-194936EA6454}"/>
              </a:ext>
            </a:extLst>
          </p:cNvPr>
          <p:cNvSpPr>
            <a:spLocks noChangeArrowheads="1"/>
          </p:cNvSpPr>
          <p:nvPr/>
        </p:nvSpPr>
        <p:spPr bwMode="auto">
          <a:xfrm>
            <a:off x="9673058" y="123641"/>
            <a:ext cx="871330" cy="271154"/>
          </a:xfrm>
          <a:prstGeom prst="rect">
            <a:avLst/>
          </a:prstGeom>
          <a:solidFill>
            <a:srgbClr val="000099"/>
          </a:solidFill>
          <a:ln w="28575">
            <a:solidFill>
              <a:schemeClr val="bg1"/>
            </a:solidFill>
            <a:miter lim="800000"/>
            <a:headEnd/>
            <a:tailEnd/>
          </a:ln>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None/>
              <a:defRPr/>
            </a:pPr>
            <a:endParaRPr lang="en-US" altLang="vi-VN" sz="1400" b="1" dirty="0">
              <a:solidFill>
                <a:srgbClr val="FFFFFF"/>
              </a:solidFill>
            </a:endParaRPr>
          </a:p>
        </p:txBody>
      </p:sp>
      <p:grpSp>
        <p:nvGrpSpPr>
          <p:cNvPr id="29" name="Group 28">
            <a:extLst>
              <a:ext uri="{FF2B5EF4-FFF2-40B4-BE49-F238E27FC236}">
                <a16:creationId xmlns:a16="http://schemas.microsoft.com/office/drawing/2014/main" id="{36DBE4A1-866C-49A8-9353-B76723AEE257}"/>
              </a:ext>
            </a:extLst>
          </p:cNvPr>
          <p:cNvGrpSpPr/>
          <p:nvPr/>
        </p:nvGrpSpPr>
        <p:grpSpPr>
          <a:xfrm>
            <a:off x="1559368" y="501725"/>
            <a:ext cx="9055998" cy="751685"/>
            <a:chOff x="35368" y="501724"/>
            <a:chExt cx="9055998" cy="751685"/>
          </a:xfrm>
        </p:grpSpPr>
        <p:sp>
          <p:nvSpPr>
            <p:cNvPr id="30" name="Rectangle 4">
              <a:extLst>
                <a:ext uri="{FF2B5EF4-FFF2-40B4-BE49-F238E27FC236}">
                  <a16:creationId xmlns:a16="http://schemas.microsoft.com/office/drawing/2014/main" id="{D1BE9111-122F-4DED-9684-AE6CC333FE61}"/>
                </a:ext>
              </a:extLst>
            </p:cNvPr>
            <p:cNvSpPr>
              <a:spLocks noChangeArrowheads="1"/>
            </p:cNvSpPr>
            <p:nvPr/>
          </p:nvSpPr>
          <p:spPr bwMode="auto">
            <a:xfrm>
              <a:off x="35368" y="501724"/>
              <a:ext cx="9055998" cy="390641"/>
            </a:xfrm>
            <a:prstGeom prst="rect">
              <a:avLst/>
            </a:prstGeom>
            <a:gradFill rotWithShape="1">
              <a:gsLst>
                <a:gs pos="0">
                  <a:srgbClr val="FFFF99"/>
                </a:gs>
                <a:gs pos="50000">
                  <a:schemeClr val="bg1"/>
                </a:gs>
                <a:gs pos="100000">
                  <a:srgbClr val="FFFF99"/>
                </a:gs>
              </a:gsLst>
              <a:lin ang="2700000" scaled="1"/>
            </a:gradFill>
            <a:ln w="25400">
              <a:solidFill>
                <a:schemeClr val="tx1"/>
              </a:solidFill>
              <a:miter lim="800000"/>
              <a:headEnd/>
              <a:tailEnd/>
            </a:ln>
            <a:effectLst/>
          </p:spPr>
          <p:txBody>
            <a:bodyPr wrap="none" anchor="ct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6pPr>
              <a:lvl7pPr marL="29718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7pPr>
              <a:lvl8pPr marL="34290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8pPr>
              <a:lvl9pPr marL="38862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9pPr>
            </a:lstStyle>
            <a:p>
              <a:pPr lvl="0">
                <a:spcBef>
                  <a:spcPct val="20000"/>
                </a:spcBef>
                <a:defRPr/>
              </a:pPr>
              <a:r>
                <a:rPr lang="en-US" altLang="ja-JP" sz="1400" dirty="0">
                  <a:solidFill>
                    <a:srgbClr val="0000FF"/>
                  </a:solidFill>
                  <a:latin typeface="Arial" panose="020B0604020202020204" pitchFamily="34" charset="0"/>
                  <a:cs typeface="Arial" panose="020B0604020202020204" pitchFamily="34" charset="0"/>
                </a:rPr>
                <a:t>Replace physical stamp by electronic stamp for IQC</a:t>
              </a:r>
            </a:p>
          </p:txBody>
        </p:sp>
        <p:sp>
          <p:nvSpPr>
            <p:cNvPr id="31" name="AutoShape 6">
              <a:extLst>
                <a:ext uri="{FF2B5EF4-FFF2-40B4-BE49-F238E27FC236}">
                  <a16:creationId xmlns:a16="http://schemas.microsoft.com/office/drawing/2014/main" id="{3DFFE878-8B48-4DD7-AEF4-59028ACD0CD7}"/>
                </a:ext>
              </a:extLst>
            </p:cNvPr>
            <p:cNvSpPr>
              <a:spLocks noChangeArrowheads="1"/>
            </p:cNvSpPr>
            <p:nvPr/>
          </p:nvSpPr>
          <p:spPr bwMode="auto">
            <a:xfrm>
              <a:off x="6204596" y="932872"/>
              <a:ext cx="2886770" cy="320537"/>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spcBef>
                  <a:spcPct val="20000"/>
                </a:spcBef>
              </a:pPr>
              <a:r>
                <a:rPr kumimoji="1" lang="en-US" altLang="ja-JP"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sym typeface="Wingdings" pitchFamily="2" charset="2"/>
                </a:rPr>
                <a:t>Reduce : </a:t>
              </a:r>
              <a:r>
                <a:rPr kumimoji="1" lang="en-US"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rPr>
                <a:t>1Pax</a:t>
              </a:r>
              <a:endParaRPr kumimoji="1" lang="en-US" altLang="ja-JP"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2971AB2-5E9C-422A-8400-1B5B994378F1}"/>
              </a:ext>
            </a:extLst>
          </p:cNvPr>
          <p:cNvGrpSpPr/>
          <p:nvPr/>
        </p:nvGrpSpPr>
        <p:grpSpPr>
          <a:xfrm>
            <a:off x="1576634" y="931825"/>
            <a:ext cx="6119566" cy="321492"/>
            <a:chOff x="52634" y="931825"/>
            <a:chExt cx="6119566" cy="321492"/>
          </a:xfrm>
        </p:grpSpPr>
        <p:grpSp>
          <p:nvGrpSpPr>
            <p:cNvPr id="33" name="Group 32">
              <a:extLst>
                <a:ext uri="{FF2B5EF4-FFF2-40B4-BE49-F238E27FC236}">
                  <a16:creationId xmlns:a16="http://schemas.microsoft.com/office/drawing/2014/main" id="{C8133AD9-6215-4C85-9D5A-01B2F741D097}"/>
                </a:ext>
              </a:extLst>
            </p:cNvPr>
            <p:cNvGrpSpPr/>
            <p:nvPr/>
          </p:nvGrpSpPr>
          <p:grpSpPr>
            <a:xfrm>
              <a:off x="52634" y="931825"/>
              <a:ext cx="6119566" cy="321492"/>
              <a:chOff x="2107078" y="961572"/>
              <a:chExt cx="4676487" cy="274320"/>
            </a:xfrm>
          </p:grpSpPr>
          <p:sp>
            <p:nvSpPr>
              <p:cNvPr id="35" name="AutoShape 6">
                <a:extLst>
                  <a:ext uri="{FF2B5EF4-FFF2-40B4-BE49-F238E27FC236}">
                    <a16:creationId xmlns:a16="http://schemas.microsoft.com/office/drawing/2014/main" id="{FDD94327-B22E-4436-AD16-9525F6A1432C}"/>
                  </a:ext>
                </a:extLst>
              </p:cNvPr>
              <p:cNvSpPr>
                <a:spLocks noChangeArrowheads="1"/>
              </p:cNvSpPr>
              <p:nvPr/>
            </p:nvSpPr>
            <p:spPr bwMode="auto">
              <a:xfrm>
                <a:off x="2107078" y="962132"/>
                <a:ext cx="1856644" cy="273760"/>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defRPr/>
                </a:pPr>
                <a:r>
                  <a:rPr kumimoji="1" lang="en-US" altLang="ja-JP" dirty="0">
                    <a:solidFill>
                      <a:prstClr val="black"/>
                    </a:solidFill>
                    <a:effectLst>
                      <a:outerShdw blurRad="38100" dist="38100" dir="2700000" algn="tl">
                        <a:srgbClr val="FFFFFF"/>
                      </a:outerShdw>
                    </a:effectLst>
                    <a:sym typeface="Wingdings" pitchFamily="2" charset="2"/>
                  </a:rPr>
                  <a:t>Developer: Nguyen Nhu Minh</a:t>
                </a:r>
              </a:p>
            </p:txBody>
          </p:sp>
          <p:sp>
            <p:nvSpPr>
              <p:cNvPr id="36" name="AutoShape 6">
                <a:extLst>
                  <a:ext uri="{FF2B5EF4-FFF2-40B4-BE49-F238E27FC236}">
                    <a16:creationId xmlns:a16="http://schemas.microsoft.com/office/drawing/2014/main" id="{3D52AFA4-2DFB-4335-9C07-F900E9BF45F1}"/>
                  </a:ext>
                </a:extLst>
              </p:cNvPr>
              <p:cNvSpPr>
                <a:spLocks noChangeArrowheads="1"/>
              </p:cNvSpPr>
              <p:nvPr/>
            </p:nvSpPr>
            <p:spPr bwMode="auto">
              <a:xfrm>
                <a:off x="5745851" y="961572"/>
                <a:ext cx="1037714" cy="274320"/>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defRPr/>
                </a:pPr>
                <a:r>
                  <a:rPr kumimoji="1" lang="en-US" altLang="ja-JP">
                    <a:solidFill>
                      <a:prstClr val="black"/>
                    </a:solidFill>
                    <a:effectLst>
                      <a:outerShdw blurRad="38100" dist="38100" dir="2700000" algn="tl">
                        <a:srgbClr val="FFFFFF"/>
                      </a:outerShdw>
                    </a:effectLst>
                    <a:sym typeface="Wingdings" pitchFamily="2" charset="2"/>
                  </a:rPr>
                  <a:t>Expense: 0 </a:t>
                </a:r>
                <a:endParaRPr kumimoji="1" lang="en-US" altLang="ja-JP" dirty="0">
                  <a:solidFill>
                    <a:prstClr val="black"/>
                  </a:solidFill>
                  <a:effectLst>
                    <a:outerShdw blurRad="38100" dist="38100" dir="2700000" algn="tl">
                      <a:srgbClr val="FFFFFF"/>
                    </a:outerShdw>
                  </a:effectLst>
                  <a:sym typeface="Wingdings" pitchFamily="2" charset="2"/>
                </a:endParaRPr>
              </a:p>
            </p:txBody>
          </p:sp>
        </p:grpSp>
        <p:sp>
          <p:nvSpPr>
            <p:cNvPr id="34" name="AutoShape 6">
              <a:extLst>
                <a:ext uri="{FF2B5EF4-FFF2-40B4-BE49-F238E27FC236}">
                  <a16:creationId xmlns:a16="http://schemas.microsoft.com/office/drawing/2014/main" id="{C232D8DC-F5DD-47AD-9480-76E3E69B39E5}"/>
                </a:ext>
              </a:extLst>
            </p:cNvPr>
            <p:cNvSpPr>
              <a:spLocks noChangeArrowheads="1"/>
            </p:cNvSpPr>
            <p:nvPr/>
          </p:nvSpPr>
          <p:spPr bwMode="auto">
            <a:xfrm>
              <a:off x="2514601" y="931825"/>
              <a:ext cx="2267269" cy="321492"/>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r>
                <a:rPr kumimoji="1" lang="en-US" altLang="ja-JP" dirty="0">
                  <a:solidFill>
                    <a:prstClr val="black"/>
                  </a:solidFill>
                  <a:effectLst>
                    <a:outerShdw blurRad="38100" dist="38100" dir="2700000" algn="tl">
                      <a:srgbClr val="FFFFFF"/>
                    </a:outerShdw>
                  </a:effectLst>
                  <a:latin typeface="Calibri"/>
                  <a:ea typeface="ＭＳ Ｐゴシック" panose="020B0600070205080204" pitchFamily="34" charset="-128"/>
                  <a:sym typeface="Wingdings" pitchFamily="2" charset="2"/>
                </a:rPr>
                <a:t>Apply: Aug 2024</a:t>
              </a:r>
            </a:p>
          </p:txBody>
        </p:sp>
      </p:grpSp>
      <p:sp>
        <p:nvSpPr>
          <p:cNvPr id="37" name="AutoShape 6">
            <a:extLst>
              <a:ext uri="{FF2B5EF4-FFF2-40B4-BE49-F238E27FC236}">
                <a16:creationId xmlns:a16="http://schemas.microsoft.com/office/drawing/2014/main" id="{64C40A28-EFA3-4E2A-B217-FE90147297E0}"/>
              </a:ext>
            </a:extLst>
          </p:cNvPr>
          <p:cNvSpPr>
            <a:spLocks noChangeArrowheads="1"/>
          </p:cNvSpPr>
          <p:nvPr/>
        </p:nvSpPr>
        <p:spPr bwMode="auto">
          <a:xfrm>
            <a:off x="6066952" y="5948340"/>
            <a:ext cx="4552950" cy="809625"/>
          </a:xfrm>
          <a:prstGeom prst="roundRect">
            <a:avLst>
              <a:gd name="adj" fmla="val 16667"/>
            </a:avLst>
          </a:prstGeom>
          <a:solidFill>
            <a:srgbClr val="FFFF99"/>
          </a:solidFill>
          <a:ln w="28575">
            <a:solidFill>
              <a:srgbClr val="0000FF"/>
            </a:solidFill>
            <a:round/>
            <a:headEnd/>
            <a:tailEnd/>
          </a:ln>
        </p:spPr>
        <p:txBody>
          <a:bodyPr anchor="ctr"/>
          <a:lstStyle>
            <a:lvl1pPr marL="285750" indent="-285750" eaLnBrk="0" hangingPunct="0">
              <a:defRPr b="1">
                <a:solidFill>
                  <a:schemeClr val="tx1"/>
                </a:solidFill>
                <a:latin typeface="Arial" charset="0"/>
                <a:cs typeface="Arial" charset="0"/>
              </a:defRPr>
            </a:lvl1pPr>
            <a:lvl2pPr eaLnBrk="0" hangingPunct="0">
              <a:defRPr b="1">
                <a:solidFill>
                  <a:schemeClr val="tx1"/>
                </a:solidFill>
                <a:latin typeface="Arial" charset="0"/>
                <a:cs typeface="Arial" charset="0"/>
              </a:defRPr>
            </a:lvl2pPr>
            <a:lvl3pPr eaLnBrk="0" hangingPunct="0">
              <a:defRPr b="1">
                <a:solidFill>
                  <a:schemeClr val="tx1"/>
                </a:solidFill>
                <a:latin typeface="Arial" charset="0"/>
                <a:cs typeface="Arial" charset="0"/>
              </a:defRPr>
            </a:lvl3pPr>
            <a:lvl4pPr eaLnBrk="0" hangingPunct="0">
              <a:defRPr b="1">
                <a:solidFill>
                  <a:schemeClr val="tx1"/>
                </a:solidFill>
                <a:latin typeface="Arial" charset="0"/>
                <a:cs typeface="Arial" charset="0"/>
              </a:defRPr>
            </a:lvl4pPr>
            <a:lvl5pPr eaLnBrk="0" hangingPunct="0">
              <a:defRPr b="1">
                <a:solidFill>
                  <a:schemeClr val="tx1"/>
                </a:solidFill>
                <a:latin typeface="Arial" charset="0"/>
                <a:cs typeface="Arial" charset="0"/>
              </a:defRPr>
            </a:lvl5pPr>
            <a:lvl6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6pPr>
            <a:lvl7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7pPr>
            <a:lvl8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8pPr>
            <a:lvl9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9pPr>
          </a:lstStyle>
          <a:p>
            <a:pPr marL="171450" indent="-171450">
              <a:buFont typeface="Wingdings" panose="05000000000000000000" pitchFamily="2" charset="2"/>
              <a:buChar char="ü"/>
            </a:pPr>
            <a:r>
              <a:rPr lang="en-US" sz="1000" b="0" spc="-1" dirty="0">
                <a:solidFill>
                  <a:srgbClr val="000000"/>
                </a:solidFill>
                <a:uFill>
                  <a:solidFill>
                    <a:srgbClr val="FFFFFF"/>
                  </a:solidFill>
                </a:uFill>
                <a:latin typeface="Arial"/>
                <a:ea typeface="Tahoma"/>
              </a:rPr>
              <a:t>Make function inspection IQC on web and mobile replace chop stamps.</a:t>
            </a:r>
          </a:p>
          <a:p>
            <a:pPr marL="171450" indent="-171450">
              <a:buFont typeface="Wingdings" panose="05000000000000000000" pitchFamily="2" charset="2"/>
              <a:buChar char="ü"/>
            </a:pPr>
            <a:r>
              <a:rPr lang="en-US" sz="1000" b="0" spc="-1" dirty="0">
                <a:solidFill>
                  <a:srgbClr val="000000"/>
                </a:solidFill>
                <a:uFill>
                  <a:solidFill>
                    <a:srgbClr val="FFFFFF"/>
                  </a:solidFill>
                </a:uFill>
                <a:latin typeface="Arial"/>
                <a:ea typeface="Tahoma"/>
              </a:rPr>
              <a:t>Merit: </a:t>
            </a:r>
            <a:r>
              <a:rPr lang="en-US" sz="1000" spc="-1" dirty="0">
                <a:solidFill>
                  <a:srgbClr val="000000"/>
                </a:solidFill>
                <a:uFill>
                  <a:solidFill>
                    <a:srgbClr val="FFFFFF"/>
                  </a:solidFill>
                </a:uFill>
                <a:latin typeface="Arial" panose="020B0604020202020204" pitchFamily="34" charset="0"/>
                <a:ea typeface="Tahoma"/>
                <a:cs typeface="Arial" panose="020B0604020202020204" pitchFamily="34" charset="0"/>
              </a:rPr>
              <a:t>Reduce 1 Pax</a:t>
            </a:r>
            <a:r>
              <a:rPr lang="en-US" sz="1000" b="0" spc="-1" dirty="0">
                <a:solidFill>
                  <a:srgbClr val="000000"/>
                </a:solidFill>
                <a:uFill>
                  <a:solidFill>
                    <a:srgbClr val="FFFFFF"/>
                  </a:solidFill>
                </a:uFill>
                <a:latin typeface="Arial" panose="020B0604020202020204" pitchFamily="34" charset="0"/>
                <a:ea typeface="Tahoma"/>
                <a:cs typeface="Arial" panose="020B0604020202020204" pitchFamily="34" charset="0"/>
              </a:rPr>
              <a:t>.</a:t>
            </a:r>
            <a:endParaRPr lang="en-US" sz="1000" dirty="0">
              <a:solidFill>
                <a:srgbClr val="000000"/>
              </a:solidFill>
              <a:latin typeface="Arial" panose="020B0604020202020204" pitchFamily="34" charset="0"/>
              <a:cs typeface="Arial" panose="020B0604020202020204" pitchFamily="34" charset="0"/>
            </a:endParaRPr>
          </a:p>
        </p:txBody>
      </p:sp>
      <p:sp>
        <p:nvSpPr>
          <p:cNvPr id="38" name="AutoShape 6">
            <a:extLst>
              <a:ext uri="{FF2B5EF4-FFF2-40B4-BE49-F238E27FC236}">
                <a16:creationId xmlns:a16="http://schemas.microsoft.com/office/drawing/2014/main" id="{CF0156AE-873F-4EBD-899D-FFC3784FE86D}"/>
              </a:ext>
            </a:extLst>
          </p:cNvPr>
          <p:cNvSpPr>
            <a:spLocks noChangeArrowheads="1"/>
          </p:cNvSpPr>
          <p:nvPr/>
        </p:nvSpPr>
        <p:spPr bwMode="auto">
          <a:xfrm>
            <a:off x="1600202" y="5954552"/>
            <a:ext cx="4343399" cy="827249"/>
          </a:xfrm>
          <a:prstGeom prst="roundRect">
            <a:avLst>
              <a:gd name="adj" fmla="val 16667"/>
            </a:avLst>
          </a:prstGeom>
          <a:solidFill>
            <a:srgbClr val="FFFF99"/>
          </a:solidFill>
          <a:ln w="28575">
            <a:solidFill>
              <a:srgbClr val="FF0000"/>
            </a:solidFill>
            <a:round/>
            <a:headEnd/>
            <a:tailEnd/>
          </a:ln>
        </p:spPr>
        <p:txBody>
          <a:bodyPr anchor="ctr"/>
          <a:lstStyle/>
          <a:p>
            <a:pPr marL="171450" indent="-171450">
              <a:buFont typeface="Wingdings" panose="05000000000000000000" pitchFamily="2" charset="2"/>
              <a:buChar char="v"/>
            </a:pPr>
            <a:r>
              <a:rPr lang="en-US" sz="1000" spc="-1" dirty="0">
                <a:solidFill>
                  <a:srgbClr val="000000"/>
                </a:solidFill>
                <a:uFill>
                  <a:solidFill>
                    <a:srgbClr val="FFFFFF"/>
                  </a:solidFill>
                </a:uFill>
                <a:latin typeface="Arial"/>
                <a:ea typeface="Tahoma"/>
              </a:rPr>
              <a:t>IQC lost time  chop stamp  when pick up the sample box.</a:t>
            </a:r>
          </a:p>
          <a:p>
            <a:pPr marL="171450" indent="-171450">
              <a:buFont typeface="Wingdings" panose="05000000000000000000" pitchFamily="2" charset="2"/>
              <a:buChar char="v"/>
            </a:pPr>
            <a:r>
              <a:rPr lang="en-US" sz="1000" spc="-1" dirty="0">
                <a:solidFill>
                  <a:srgbClr val="000000"/>
                </a:solidFill>
                <a:uFill>
                  <a:solidFill>
                    <a:srgbClr val="FFFFFF"/>
                  </a:solidFill>
                </a:uFill>
                <a:latin typeface="Arial"/>
                <a:ea typeface="Tahoma"/>
              </a:rPr>
              <a:t>IQC lost time  find location and chop stamp all lot after inspection.</a:t>
            </a:r>
          </a:p>
        </p:txBody>
      </p:sp>
      <p:sp>
        <p:nvSpPr>
          <p:cNvPr id="49" name="Rectangle 48">
            <a:extLst>
              <a:ext uri="{FF2B5EF4-FFF2-40B4-BE49-F238E27FC236}">
                <a16:creationId xmlns:a16="http://schemas.microsoft.com/office/drawing/2014/main" id="{A2ED997E-BB92-4BEA-B32A-C5E3043CBAD3}"/>
              </a:ext>
            </a:extLst>
          </p:cNvPr>
          <p:cNvSpPr/>
          <p:nvPr/>
        </p:nvSpPr>
        <p:spPr>
          <a:xfrm>
            <a:off x="1632680" y="1794878"/>
            <a:ext cx="4234720" cy="948322"/>
          </a:xfrm>
          <a:prstGeom prst="rect">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4CEF31C-48B4-4757-885C-9EFC488385C9}"/>
              </a:ext>
            </a:extLst>
          </p:cNvPr>
          <p:cNvSpPr/>
          <p:nvPr/>
        </p:nvSpPr>
        <p:spPr>
          <a:xfrm>
            <a:off x="1682444" y="1801683"/>
            <a:ext cx="1670357" cy="337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dirty="0">
                <a:solidFill>
                  <a:srgbClr val="0000FF"/>
                </a:solidFill>
                <a:latin typeface="Calibri" panose="020F0502020204030204"/>
              </a:rPr>
              <a:t>PROCEDURE</a:t>
            </a:r>
          </a:p>
        </p:txBody>
      </p:sp>
      <p:sp>
        <p:nvSpPr>
          <p:cNvPr id="65" name="Rectangle 64">
            <a:extLst>
              <a:ext uri="{FF2B5EF4-FFF2-40B4-BE49-F238E27FC236}">
                <a16:creationId xmlns:a16="http://schemas.microsoft.com/office/drawing/2014/main" id="{7658C9DD-DAF2-47B1-8AB3-5AA8F675A81E}"/>
              </a:ext>
            </a:extLst>
          </p:cNvPr>
          <p:cNvSpPr/>
          <p:nvPr/>
        </p:nvSpPr>
        <p:spPr>
          <a:xfrm>
            <a:off x="1783237" y="2163013"/>
            <a:ext cx="1020841" cy="2709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white"/>
                </a:solidFill>
                <a:latin typeface="Calibri" panose="020F0502020204030204"/>
              </a:rPr>
              <a:t>Good receipt</a:t>
            </a:r>
          </a:p>
        </p:txBody>
      </p:sp>
      <p:sp>
        <p:nvSpPr>
          <p:cNvPr id="68" name="Rectangle 67">
            <a:extLst>
              <a:ext uri="{FF2B5EF4-FFF2-40B4-BE49-F238E27FC236}">
                <a16:creationId xmlns:a16="http://schemas.microsoft.com/office/drawing/2014/main" id="{2D8085A1-998D-48FA-B779-AFADAFD479ED}"/>
              </a:ext>
            </a:extLst>
          </p:cNvPr>
          <p:cNvSpPr/>
          <p:nvPr/>
        </p:nvSpPr>
        <p:spPr>
          <a:xfrm>
            <a:off x="3368123" y="2153108"/>
            <a:ext cx="1020840" cy="29076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black"/>
                </a:solidFill>
                <a:latin typeface="Calibri" panose="020F0502020204030204"/>
              </a:rPr>
              <a:t>IQC check</a:t>
            </a:r>
          </a:p>
        </p:txBody>
      </p:sp>
      <p:sp>
        <p:nvSpPr>
          <p:cNvPr id="70" name="Rectangle 69">
            <a:extLst>
              <a:ext uri="{FF2B5EF4-FFF2-40B4-BE49-F238E27FC236}">
                <a16:creationId xmlns:a16="http://schemas.microsoft.com/office/drawing/2014/main" id="{B821EEFC-7DFB-49EB-94AE-51F84DB847E9}"/>
              </a:ext>
            </a:extLst>
          </p:cNvPr>
          <p:cNvSpPr/>
          <p:nvPr/>
        </p:nvSpPr>
        <p:spPr>
          <a:xfrm>
            <a:off x="4876800" y="2153107"/>
            <a:ext cx="927780" cy="29076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white"/>
                </a:solidFill>
                <a:latin typeface="Calibri" panose="020F0502020204030204"/>
              </a:rPr>
              <a:t>Storing</a:t>
            </a:r>
          </a:p>
        </p:txBody>
      </p:sp>
      <p:sp>
        <p:nvSpPr>
          <p:cNvPr id="71" name="Rectangle 70">
            <a:extLst>
              <a:ext uri="{FF2B5EF4-FFF2-40B4-BE49-F238E27FC236}">
                <a16:creationId xmlns:a16="http://schemas.microsoft.com/office/drawing/2014/main" id="{28023611-A148-443C-95F3-BCEC76CA1B38}"/>
              </a:ext>
            </a:extLst>
          </p:cNvPr>
          <p:cNvSpPr/>
          <p:nvPr/>
        </p:nvSpPr>
        <p:spPr>
          <a:xfrm>
            <a:off x="4431826" y="2003641"/>
            <a:ext cx="465009" cy="35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srgbClr val="0000FF"/>
                </a:solidFill>
                <a:latin typeface="Arial" panose="020B0604020202020204" pitchFamily="34" charset="0"/>
                <a:cs typeface="Arial" panose="020B0604020202020204" pitchFamily="34" charset="0"/>
              </a:rPr>
              <a:t>OK</a:t>
            </a:r>
          </a:p>
        </p:txBody>
      </p:sp>
      <p:sp>
        <p:nvSpPr>
          <p:cNvPr id="73" name="Rectangle 72">
            <a:extLst>
              <a:ext uri="{FF2B5EF4-FFF2-40B4-BE49-F238E27FC236}">
                <a16:creationId xmlns:a16="http://schemas.microsoft.com/office/drawing/2014/main" id="{947E42C6-51D0-4448-8D43-9F3933BC16AE}"/>
              </a:ext>
            </a:extLst>
          </p:cNvPr>
          <p:cNvSpPr/>
          <p:nvPr/>
        </p:nvSpPr>
        <p:spPr>
          <a:xfrm>
            <a:off x="2800369" y="2081196"/>
            <a:ext cx="637857" cy="391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chemeClr val="tx1"/>
                </a:solidFill>
                <a:latin typeface="Arial" panose="020B0604020202020204" pitchFamily="34" charset="0"/>
                <a:cs typeface="Arial" panose="020B0604020202020204" pitchFamily="34" charset="0"/>
              </a:rPr>
              <a:t>Inspection</a:t>
            </a:r>
          </a:p>
        </p:txBody>
      </p:sp>
      <p:cxnSp>
        <p:nvCxnSpPr>
          <p:cNvPr id="82" name="Straight Arrow Connector 81">
            <a:extLst>
              <a:ext uri="{FF2B5EF4-FFF2-40B4-BE49-F238E27FC236}">
                <a16:creationId xmlns:a16="http://schemas.microsoft.com/office/drawing/2014/main" id="{337C4D80-8367-4DDF-96FA-2C02357702F1}"/>
              </a:ext>
            </a:extLst>
          </p:cNvPr>
          <p:cNvCxnSpPr>
            <a:cxnSpLocks/>
          </p:cNvCxnSpPr>
          <p:nvPr/>
        </p:nvCxnSpPr>
        <p:spPr>
          <a:xfrm>
            <a:off x="2819400" y="228600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744E350-A109-428C-BCDB-0A65D15D2C1A}"/>
              </a:ext>
            </a:extLst>
          </p:cNvPr>
          <p:cNvCxnSpPr>
            <a:cxnSpLocks/>
          </p:cNvCxnSpPr>
          <p:nvPr/>
        </p:nvCxnSpPr>
        <p:spPr>
          <a:xfrm>
            <a:off x="4391892" y="2298490"/>
            <a:ext cx="484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EC32402-7E8E-4C41-A16C-9AF1D1B9CDAC}"/>
              </a:ext>
            </a:extLst>
          </p:cNvPr>
          <p:cNvCxnSpPr>
            <a:cxnSpLocks/>
          </p:cNvCxnSpPr>
          <p:nvPr/>
        </p:nvCxnSpPr>
        <p:spPr>
          <a:xfrm>
            <a:off x="2209800" y="2442166"/>
            <a:ext cx="0" cy="224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2306FB-6076-4301-9C94-1A41740FC374}"/>
              </a:ext>
            </a:extLst>
          </p:cNvPr>
          <p:cNvCxnSpPr/>
          <p:nvPr/>
        </p:nvCxnSpPr>
        <p:spPr>
          <a:xfrm>
            <a:off x="2209800" y="2667000"/>
            <a:ext cx="31308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FAADA0-EDF2-4B49-8660-EAFE46D1D98B}"/>
              </a:ext>
            </a:extLst>
          </p:cNvPr>
          <p:cNvCxnSpPr/>
          <p:nvPr/>
        </p:nvCxnSpPr>
        <p:spPr>
          <a:xfrm flipV="1">
            <a:off x="5340690" y="2472736"/>
            <a:ext cx="0" cy="19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110401DD-BCA3-4E27-8A05-DC1FC8D749EA}"/>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2532" b="92405" l="9091" r="93182">
                        <a14:foregroundMark x1="42424" y1="6329" x2="42424" y2="6329"/>
                        <a14:foregroundMark x1="85606" y1="63291" x2="85606" y2="63291"/>
                        <a14:foregroundMark x1="92424" y1="53165" x2="92424" y2="53165"/>
                        <a14:foregroundMark x1="93182" y1="55696" x2="93182" y2="55696"/>
                        <a14:foregroundMark x1="64394" y1="92405" x2="64394" y2="92405"/>
                      </a14:backgroundRemoval>
                    </a14:imgEffect>
                  </a14:imgLayer>
                </a14:imgProps>
              </a:ext>
              <a:ext uri="{28A0092B-C50C-407E-A947-70E740481C1C}">
                <a14:useLocalDpi xmlns:a14="http://schemas.microsoft.com/office/drawing/2010/main"/>
              </a:ext>
            </a:extLst>
          </a:blip>
          <a:stretch>
            <a:fillRect/>
          </a:stretch>
        </p:blipFill>
        <p:spPr>
          <a:xfrm>
            <a:off x="3375988" y="2753019"/>
            <a:ext cx="1164111" cy="615548"/>
          </a:xfrm>
          <a:prstGeom prst="rect">
            <a:avLst/>
          </a:prstGeom>
        </p:spPr>
      </p:pic>
      <p:grpSp>
        <p:nvGrpSpPr>
          <p:cNvPr id="96" name="Group 297">
            <a:extLst>
              <a:ext uri="{FF2B5EF4-FFF2-40B4-BE49-F238E27FC236}">
                <a16:creationId xmlns:a16="http://schemas.microsoft.com/office/drawing/2014/main" id="{4796E40F-EE08-4131-BE96-61D13961BCF0}"/>
              </a:ext>
            </a:extLst>
          </p:cNvPr>
          <p:cNvGrpSpPr>
            <a:grpSpLocks/>
          </p:cNvGrpSpPr>
          <p:nvPr/>
        </p:nvGrpSpPr>
        <p:grpSpPr bwMode="auto">
          <a:xfrm rot="10963259">
            <a:off x="1740288" y="4270477"/>
            <a:ext cx="368218" cy="438150"/>
            <a:chOff x="4239272" y="4596799"/>
            <a:chExt cx="1499664" cy="1866627"/>
          </a:xfrm>
        </p:grpSpPr>
        <p:grpSp>
          <p:nvGrpSpPr>
            <p:cNvPr id="97" name="Group 96">
              <a:extLst>
                <a:ext uri="{FF2B5EF4-FFF2-40B4-BE49-F238E27FC236}">
                  <a16:creationId xmlns:a16="http://schemas.microsoft.com/office/drawing/2014/main" id="{BFCDD95D-D41A-4641-8A64-6994915A4220}"/>
                </a:ext>
              </a:extLst>
            </p:cNvPr>
            <p:cNvGrpSpPr>
              <a:grpSpLocks/>
            </p:cNvGrpSpPr>
            <p:nvPr/>
          </p:nvGrpSpPr>
          <p:grpSpPr bwMode="auto">
            <a:xfrm rot="-5400000">
              <a:off x="4055790" y="4780281"/>
              <a:ext cx="1866627" cy="1499664"/>
              <a:chOff x="1907236" y="2765397"/>
              <a:chExt cx="1511457" cy="1339701"/>
            </a:xfrm>
          </p:grpSpPr>
          <p:sp>
            <p:nvSpPr>
              <p:cNvPr id="100" name="Flowchart: Stored Data 99">
                <a:extLst>
                  <a:ext uri="{FF2B5EF4-FFF2-40B4-BE49-F238E27FC236}">
                    <a16:creationId xmlns:a16="http://schemas.microsoft.com/office/drawing/2014/main" id="{0172D970-FE7F-4B46-AF11-AE6A8095F1AD}"/>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1" name="Flowchart: Stored Data 100">
                <a:extLst>
                  <a:ext uri="{FF2B5EF4-FFF2-40B4-BE49-F238E27FC236}">
                    <a16:creationId xmlns:a16="http://schemas.microsoft.com/office/drawing/2014/main" id="{0C229625-D475-4ED2-811E-D1CB3CBCDBF3}"/>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102" name="Flowchart: Stored Data 101">
                <a:extLst>
                  <a:ext uri="{FF2B5EF4-FFF2-40B4-BE49-F238E27FC236}">
                    <a16:creationId xmlns:a16="http://schemas.microsoft.com/office/drawing/2014/main" id="{D1A42B9F-0EF7-4287-B826-8BBA1BC74C9B}"/>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3" name="Flowchart: Stored Data 102">
                <a:extLst>
                  <a:ext uri="{FF2B5EF4-FFF2-40B4-BE49-F238E27FC236}">
                    <a16:creationId xmlns:a16="http://schemas.microsoft.com/office/drawing/2014/main" id="{C58EA3DE-708A-4344-A56F-813DEA0558DD}"/>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4" name="Oval 103">
                <a:extLst>
                  <a:ext uri="{FF2B5EF4-FFF2-40B4-BE49-F238E27FC236}">
                    <a16:creationId xmlns:a16="http://schemas.microsoft.com/office/drawing/2014/main" id="{811C2992-0000-497A-A20E-1F6DB8D30FFD}"/>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5" name="Oval 104">
                <a:extLst>
                  <a:ext uri="{FF2B5EF4-FFF2-40B4-BE49-F238E27FC236}">
                    <a16:creationId xmlns:a16="http://schemas.microsoft.com/office/drawing/2014/main" id="{A83E39A0-45AA-4147-951F-0658E95C640D}"/>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106" name="Picture 2">
                <a:extLst>
                  <a:ext uri="{FF2B5EF4-FFF2-40B4-BE49-F238E27FC236}">
                    <a16:creationId xmlns:a16="http://schemas.microsoft.com/office/drawing/2014/main" id="{970E53D6-4A98-4FA6-BA7A-BA4D71566A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3">
                <a:extLst>
                  <a:ext uri="{FF2B5EF4-FFF2-40B4-BE49-F238E27FC236}">
                    <a16:creationId xmlns:a16="http://schemas.microsoft.com/office/drawing/2014/main" id="{A251FB57-222F-4142-840D-FF05D4C5C2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Oval 97">
              <a:extLst>
                <a:ext uri="{FF2B5EF4-FFF2-40B4-BE49-F238E27FC236}">
                  <a16:creationId xmlns:a16="http://schemas.microsoft.com/office/drawing/2014/main" id="{8372393D-022D-4F42-A3B7-1E23FC2E46F1}"/>
                </a:ext>
              </a:extLst>
            </p:cNvPr>
            <p:cNvSpPr/>
            <p:nvPr/>
          </p:nvSpPr>
          <p:spPr>
            <a:xfrm rot="4915944">
              <a:off x="5186580" y="5506179"/>
              <a:ext cx="348944" cy="356619"/>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99" name="Moon 98">
              <a:extLst>
                <a:ext uri="{FF2B5EF4-FFF2-40B4-BE49-F238E27FC236}">
                  <a16:creationId xmlns:a16="http://schemas.microsoft.com/office/drawing/2014/main" id="{BB6D75A9-8C4B-4AD7-B613-E2A6CDEF9261}"/>
                </a:ext>
              </a:extLst>
            </p:cNvPr>
            <p:cNvSpPr/>
            <p:nvPr/>
          </p:nvSpPr>
          <p:spPr>
            <a:xfrm rot="21144486">
              <a:off x="4975471" y="5464087"/>
              <a:ext cx="187693"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grpSp>
        <p:nvGrpSpPr>
          <p:cNvPr id="23" name="Group 22">
            <a:extLst>
              <a:ext uri="{FF2B5EF4-FFF2-40B4-BE49-F238E27FC236}">
                <a16:creationId xmlns:a16="http://schemas.microsoft.com/office/drawing/2014/main" id="{CD8392A8-90D2-4336-982E-42C814964A91}"/>
              </a:ext>
            </a:extLst>
          </p:cNvPr>
          <p:cNvGrpSpPr/>
          <p:nvPr/>
        </p:nvGrpSpPr>
        <p:grpSpPr>
          <a:xfrm>
            <a:off x="3386644" y="3118213"/>
            <a:ext cx="297590" cy="265161"/>
            <a:chOff x="273234" y="4179592"/>
            <a:chExt cx="395348" cy="302206"/>
          </a:xfrm>
        </p:grpSpPr>
        <p:sp>
          <p:nvSpPr>
            <p:cNvPr id="108" name="Cube 107">
              <a:extLst>
                <a:ext uri="{FF2B5EF4-FFF2-40B4-BE49-F238E27FC236}">
                  <a16:creationId xmlns:a16="http://schemas.microsoft.com/office/drawing/2014/main" id="{E934394E-C62A-442D-A04A-5E4861447AE5}"/>
                </a:ext>
              </a:extLst>
            </p:cNvPr>
            <p:cNvSpPr/>
            <p:nvPr/>
          </p:nvSpPr>
          <p:spPr>
            <a:xfrm>
              <a:off x="273234" y="4179592"/>
              <a:ext cx="395348"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09" name="Picture 108">
              <a:extLst>
                <a:ext uri="{FF2B5EF4-FFF2-40B4-BE49-F238E27FC236}">
                  <a16:creationId xmlns:a16="http://schemas.microsoft.com/office/drawing/2014/main" id="{2835615F-BE00-4079-A9CD-9B63EE70F0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996" y="4212682"/>
              <a:ext cx="253319" cy="232289"/>
            </a:xfrm>
            <a:prstGeom prst="rect">
              <a:avLst/>
            </a:prstGeom>
            <a:ln w="28575">
              <a:noFill/>
            </a:ln>
          </p:spPr>
        </p:pic>
      </p:grpSp>
      <p:cxnSp>
        <p:nvCxnSpPr>
          <p:cNvPr id="127" name="Straight Arrow Connector 126">
            <a:extLst>
              <a:ext uri="{FF2B5EF4-FFF2-40B4-BE49-F238E27FC236}">
                <a16:creationId xmlns:a16="http://schemas.microsoft.com/office/drawing/2014/main" id="{61404EEB-D025-4E83-B2BA-75CDDF5B5965}"/>
              </a:ext>
            </a:extLst>
          </p:cNvPr>
          <p:cNvCxnSpPr>
            <a:cxnSpLocks/>
          </p:cNvCxnSpPr>
          <p:nvPr/>
        </p:nvCxnSpPr>
        <p:spPr>
          <a:xfrm flipH="1" flipV="1">
            <a:off x="2539558" y="3325237"/>
            <a:ext cx="763450" cy="4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866C6996-2BA2-42C1-A5BE-C99790F4ED2F}"/>
              </a:ext>
            </a:extLst>
          </p:cNvPr>
          <p:cNvSpPr/>
          <p:nvPr/>
        </p:nvSpPr>
        <p:spPr>
          <a:xfrm>
            <a:off x="2543665" y="3351692"/>
            <a:ext cx="845077" cy="40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dirty="0">
                <a:solidFill>
                  <a:schemeClr val="tx1"/>
                </a:solidFill>
                <a:latin typeface="Arial" panose="020B0604020202020204" pitchFamily="34" charset="0"/>
                <a:cs typeface="Arial" panose="020B0604020202020204" pitchFamily="34" charset="0"/>
              </a:rPr>
              <a:t>IQC pick up sample</a:t>
            </a:r>
          </a:p>
        </p:txBody>
      </p:sp>
      <p:grpSp>
        <p:nvGrpSpPr>
          <p:cNvPr id="129" name="Group 128">
            <a:extLst>
              <a:ext uri="{FF2B5EF4-FFF2-40B4-BE49-F238E27FC236}">
                <a16:creationId xmlns:a16="http://schemas.microsoft.com/office/drawing/2014/main" id="{B5B94909-814F-4A52-8A76-A1D7DED55299}"/>
              </a:ext>
            </a:extLst>
          </p:cNvPr>
          <p:cNvGrpSpPr/>
          <p:nvPr/>
        </p:nvGrpSpPr>
        <p:grpSpPr>
          <a:xfrm>
            <a:off x="3072546" y="3097318"/>
            <a:ext cx="2798887" cy="2436440"/>
            <a:chOff x="5916171" y="492068"/>
            <a:chExt cx="3151629" cy="2327723"/>
          </a:xfrm>
        </p:grpSpPr>
        <p:grpSp>
          <p:nvGrpSpPr>
            <p:cNvPr id="130" name="Group 129">
              <a:extLst>
                <a:ext uri="{FF2B5EF4-FFF2-40B4-BE49-F238E27FC236}">
                  <a16:creationId xmlns:a16="http://schemas.microsoft.com/office/drawing/2014/main" id="{19CA7DCD-F594-4D04-842C-3FE4AD5366ED}"/>
                </a:ext>
              </a:extLst>
            </p:cNvPr>
            <p:cNvGrpSpPr/>
            <p:nvPr/>
          </p:nvGrpSpPr>
          <p:grpSpPr>
            <a:xfrm>
              <a:off x="5916171" y="492068"/>
              <a:ext cx="3151629" cy="2327723"/>
              <a:chOff x="5023490" y="1260538"/>
              <a:chExt cx="3308629" cy="2168550"/>
            </a:xfrm>
          </p:grpSpPr>
          <p:pic>
            <p:nvPicPr>
              <p:cNvPr id="137" name="Picture 136">
                <a:extLst>
                  <a:ext uri="{FF2B5EF4-FFF2-40B4-BE49-F238E27FC236}">
                    <a16:creationId xmlns:a16="http://schemas.microsoft.com/office/drawing/2014/main" id="{DA2D32A4-F0FB-42AF-95B9-8663BD37904E}"/>
                  </a:ext>
                </a:extLst>
              </p:cNvPr>
              <p:cNvPicPr>
                <a:picLocks noChangeAspect="1"/>
              </p:cNvPicPr>
              <p:nvPr/>
            </p:nvPicPr>
            <p:blipFill>
              <a:blip r:embed="rId8"/>
              <a:stretch>
                <a:fillRect/>
              </a:stretch>
            </p:blipFill>
            <p:spPr>
              <a:xfrm rot="21368500">
                <a:off x="5023490" y="1777588"/>
                <a:ext cx="631479" cy="667490"/>
              </a:xfrm>
              <a:prstGeom prst="rect">
                <a:avLst/>
              </a:prstGeom>
            </p:spPr>
          </p:pic>
          <p:pic>
            <p:nvPicPr>
              <p:cNvPr id="138" name="Picture 137">
                <a:extLst>
                  <a:ext uri="{FF2B5EF4-FFF2-40B4-BE49-F238E27FC236}">
                    <a16:creationId xmlns:a16="http://schemas.microsoft.com/office/drawing/2014/main" id="{DD3F1E12-231F-4AF9-ABFE-74FD84B53FDF}"/>
                  </a:ext>
                </a:extLst>
              </p:cNvPr>
              <p:cNvPicPr>
                <a:picLocks noChangeAspect="1"/>
              </p:cNvPicPr>
              <p:nvPr/>
            </p:nvPicPr>
            <p:blipFill>
              <a:blip r:embed="rId9"/>
              <a:stretch>
                <a:fillRect/>
              </a:stretch>
            </p:blipFill>
            <p:spPr>
              <a:xfrm rot="21101956">
                <a:off x="5424960" y="2311513"/>
                <a:ext cx="552979" cy="603396"/>
              </a:xfrm>
              <a:prstGeom prst="rect">
                <a:avLst/>
              </a:prstGeom>
            </p:spPr>
          </p:pic>
          <p:pic>
            <p:nvPicPr>
              <p:cNvPr id="139" name="Picture 138">
                <a:extLst>
                  <a:ext uri="{FF2B5EF4-FFF2-40B4-BE49-F238E27FC236}">
                    <a16:creationId xmlns:a16="http://schemas.microsoft.com/office/drawing/2014/main" id="{6E31A2D5-159F-4D9E-AB6B-83FA06758428}"/>
                  </a:ext>
                </a:extLst>
              </p:cNvPr>
              <p:cNvPicPr>
                <a:picLocks noChangeAspect="1"/>
              </p:cNvPicPr>
              <p:nvPr/>
            </p:nvPicPr>
            <p:blipFill>
              <a:blip r:embed="rId10"/>
              <a:stretch>
                <a:fillRect/>
              </a:stretch>
            </p:blipFill>
            <p:spPr>
              <a:xfrm rot="21198964">
                <a:off x="5861071" y="2804676"/>
                <a:ext cx="492911" cy="608765"/>
              </a:xfrm>
              <a:prstGeom prst="rect">
                <a:avLst/>
              </a:prstGeom>
            </p:spPr>
          </p:pic>
          <p:sp>
            <p:nvSpPr>
              <p:cNvPr id="140" name="Parallelogram 139">
                <a:extLst>
                  <a:ext uri="{FF2B5EF4-FFF2-40B4-BE49-F238E27FC236}">
                    <a16:creationId xmlns:a16="http://schemas.microsoft.com/office/drawing/2014/main" id="{0641C2AB-169F-4267-95DC-49A366EC0A79}"/>
                  </a:ext>
                </a:extLst>
              </p:cNvPr>
              <p:cNvSpPr/>
              <p:nvPr/>
            </p:nvSpPr>
            <p:spPr>
              <a:xfrm rot="20727278" flipH="1">
                <a:off x="5118039" y="1809115"/>
                <a:ext cx="745712" cy="614338"/>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sp>
            <p:nvSpPr>
              <p:cNvPr id="141" name="Parallelogram 140">
                <a:extLst>
                  <a:ext uri="{FF2B5EF4-FFF2-40B4-BE49-F238E27FC236}">
                    <a16:creationId xmlns:a16="http://schemas.microsoft.com/office/drawing/2014/main" id="{6091D0EE-BABF-4E1B-9643-89DC54547F09}"/>
                  </a:ext>
                </a:extLst>
              </p:cNvPr>
              <p:cNvSpPr/>
              <p:nvPr/>
            </p:nvSpPr>
            <p:spPr>
              <a:xfrm rot="20618581" flipH="1">
                <a:off x="5512224" y="2328682"/>
                <a:ext cx="702940" cy="584994"/>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sp>
            <p:nvSpPr>
              <p:cNvPr id="142" name="Parallelogram 141">
                <a:extLst>
                  <a:ext uri="{FF2B5EF4-FFF2-40B4-BE49-F238E27FC236}">
                    <a16:creationId xmlns:a16="http://schemas.microsoft.com/office/drawing/2014/main" id="{5B060CF6-6A4E-4C60-8CBE-6573D28B5220}"/>
                  </a:ext>
                </a:extLst>
              </p:cNvPr>
              <p:cNvSpPr/>
              <p:nvPr/>
            </p:nvSpPr>
            <p:spPr>
              <a:xfrm rot="20618581" flipH="1">
                <a:off x="5916682" y="2814750"/>
                <a:ext cx="675511" cy="614338"/>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grpSp>
            <p:nvGrpSpPr>
              <p:cNvPr id="143" name="Group 142">
                <a:extLst>
                  <a:ext uri="{FF2B5EF4-FFF2-40B4-BE49-F238E27FC236}">
                    <a16:creationId xmlns:a16="http://schemas.microsoft.com/office/drawing/2014/main" id="{54D2FCF0-84B3-4F35-8D0A-A693AD640551}"/>
                  </a:ext>
                </a:extLst>
              </p:cNvPr>
              <p:cNvGrpSpPr/>
              <p:nvPr/>
            </p:nvGrpSpPr>
            <p:grpSpPr>
              <a:xfrm>
                <a:off x="5535447" y="1370033"/>
                <a:ext cx="2796672" cy="1999593"/>
                <a:chOff x="3810949" y="146158"/>
                <a:chExt cx="2139819" cy="1358979"/>
              </a:xfrm>
            </p:grpSpPr>
            <p:pic>
              <p:nvPicPr>
                <p:cNvPr id="147" name="Picture 146">
                  <a:extLst>
                    <a:ext uri="{FF2B5EF4-FFF2-40B4-BE49-F238E27FC236}">
                      <a16:creationId xmlns:a16="http://schemas.microsoft.com/office/drawing/2014/main" id="{E7C9137C-9774-486B-8DFF-1059DAED9599}"/>
                    </a:ext>
                  </a:extLst>
                </p:cNvPr>
                <p:cNvPicPr>
                  <a:picLocks noChangeAspect="1"/>
                </p:cNvPicPr>
                <p:nvPr/>
              </p:nvPicPr>
              <p:blipFill rotWithShape="1">
                <a:blip r:embed="rId11"/>
                <a:srcRect l="10981" t="31050" r="8675"/>
                <a:stretch/>
              </p:blipFill>
              <p:spPr>
                <a:xfrm flipH="1">
                  <a:off x="3810949" y="146158"/>
                  <a:ext cx="2139819" cy="1358979"/>
                </a:xfrm>
                <a:prstGeom prst="rect">
                  <a:avLst/>
                </a:prstGeom>
              </p:spPr>
            </p:pic>
            <p:sp>
              <p:nvSpPr>
                <p:cNvPr id="148" name="object 323">
                  <a:extLst>
                    <a:ext uri="{FF2B5EF4-FFF2-40B4-BE49-F238E27FC236}">
                      <a16:creationId xmlns:a16="http://schemas.microsoft.com/office/drawing/2014/main" id="{4A74495B-1C17-4D57-BC70-F4A6C3129FB8}"/>
                    </a:ext>
                  </a:extLst>
                </p:cNvPr>
                <p:cNvSpPr/>
                <p:nvPr/>
              </p:nvSpPr>
              <p:spPr>
                <a:xfrm>
                  <a:off x="4784885" y="1088417"/>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49" name="object 323">
                  <a:extLst>
                    <a:ext uri="{FF2B5EF4-FFF2-40B4-BE49-F238E27FC236}">
                      <a16:creationId xmlns:a16="http://schemas.microsoft.com/office/drawing/2014/main" id="{88940F8C-822D-4AA5-9825-1E82FE5AF293}"/>
                    </a:ext>
                  </a:extLst>
                </p:cNvPr>
                <p:cNvSpPr/>
                <p:nvPr/>
              </p:nvSpPr>
              <p:spPr>
                <a:xfrm>
                  <a:off x="5421869" y="1094370"/>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0" name="object 323">
                  <a:extLst>
                    <a:ext uri="{FF2B5EF4-FFF2-40B4-BE49-F238E27FC236}">
                      <a16:creationId xmlns:a16="http://schemas.microsoft.com/office/drawing/2014/main" id="{3E230C44-B588-4F9D-9E01-C04DE2FC01F4}"/>
                    </a:ext>
                  </a:extLst>
                </p:cNvPr>
                <p:cNvSpPr/>
                <p:nvPr/>
              </p:nvSpPr>
              <p:spPr>
                <a:xfrm>
                  <a:off x="4534854" y="701464"/>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1" name="object 323">
                  <a:extLst>
                    <a:ext uri="{FF2B5EF4-FFF2-40B4-BE49-F238E27FC236}">
                      <a16:creationId xmlns:a16="http://schemas.microsoft.com/office/drawing/2014/main" id="{2E0E6215-0D01-42BA-8FA6-7A61EDA9D5B9}"/>
                    </a:ext>
                  </a:extLst>
                </p:cNvPr>
                <p:cNvSpPr/>
                <p:nvPr/>
              </p:nvSpPr>
              <p:spPr>
                <a:xfrm>
                  <a:off x="5165885" y="707417"/>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2" name="object 323">
                  <a:extLst>
                    <a:ext uri="{FF2B5EF4-FFF2-40B4-BE49-F238E27FC236}">
                      <a16:creationId xmlns:a16="http://schemas.microsoft.com/office/drawing/2014/main" id="{299E37E7-81A4-4D81-BD29-9676BDC2A2B7}"/>
                    </a:ext>
                  </a:extLst>
                </p:cNvPr>
                <p:cNvSpPr/>
                <p:nvPr/>
              </p:nvSpPr>
              <p:spPr>
                <a:xfrm>
                  <a:off x="4844416" y="302604"/>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3" name="object 323">
                  <a:extLst>
                    <a:ext uri="{FF2B5EF4-FFF2-40B4-BE49-F238E27FC236}">
                      <a16:creationId xmlns:a16="http://schemas.microsoft.com/office/drawing/2014/main" id="{45BCFBCA-3579-46C4-84EC-6001877AB4F7}"/>
                    </a:ext>
                  </a:extLst>
                </p:cNvPr>
                <p:cNvSpPr/>
                <p:nvPr/>
              </p:nvSpPr>
              <p:spPr>
                <a:xfrm>
                  <a:off x="4284822" y="290698"/>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grpSp>
          <p:sp>
            <p:nvSpPr>
              <p:cNvPr id="144" name="object 254">
                <a:extLst>
                  <a:ext uri="{FF2B5EF4-FFF2-40B4-BE49-F238E27FC236}">
                    <a16:creationId xmlns:a16="http://schemas.microsoft.com/office/drawing/2014/main" id="{A9EF2161-3A34-4F18-9444-62AA2E95E49F}"/>
                  </a:ext>
                </a:extLst>
              </p:cNvPr>
              <p:cNvSpPr txBox="1"/>
              <p:nvPr/>
            </p:nvSpPr>
            <p:spPr>
              <a:xfrm>
                <a:off x="5891720" y="1389695"/>
                <a:ext cx="625205" cy="94165"/>
              </a:xfrm>
              <a:prstGeom prst="rect">
                <a:avLst/>
              </a:prstGeom>
              <a:solidFill>
                <a:srgbClr val="00B0F0"/>
              </a:solidFill>
            </p:spPr>
            <p:txBody>
              <a:bodyPr vert="horz" wrap="square" lIns="0" tIns="13335"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2700">
                  <a:spcBef>
                    <a:spcPts val="105"/>
                  </a:spcBef>
                </a:pPr>
                <a:r>
                  <a:rPr lang="en-GB" sz="600" b="1" spc="-5" dirty="0">
                    <a:latin typeface="Carlito"/>
                    <a:cs typeface="Carlito"/>
                  </a:rPr>
                  <a:t>Non-inspection</a:t>
                </a:r>
                <a:endParaRPr sz="600" b="1" dirty="0">
                  <a:latin typeface="Carlito"/>
                  <a:cs typeface="Carlito"/>
                </a:endParaRPr>
              </a:p>
            </p:txBody>
          </p:sp>
          <p:sp>
            <p:nvSpPr>
              <p:cNvPr id="145" name="Rectangle 144">
                <a:extLst>
                  <a:ext uri="{FF2B5EF4-FFF2-40B4-BE49-F238E27FC236}">
                    <a16:creationId xmlns:a16="http://schemas.microsoft.com/office/drawing/2014/main" id="{F87F1CE5-1EDE-4AE2-94C8-A30620519EB5}"/>
                  </a:ext>
                </a:extLst>
              </p:cNvPr>
              <p:cNvSpPr/>
              <p:nvPr/>
            </p:nvSpPr>
            <p:spPr>
              <a:xfrm>
                <a:off x="6591895" y="1260538"/>
                <a:ext cx="634006" cy="167879"/>
              </a:xfrm>
              <a:prstGeom prst="rect">
                <a:avLst/>
              </a:prstGeom>
              <a:solidFill>
                <a:schemeClr val="accent4">
                  <a:lumMod val="60000"/>
                  <a:lumOff val="40000"/>
                </a:schemeClr>
              </a:solidFill>
            </p:spPr>
            <p:txBody>
              <a:bodyPr wrap="square">
                <a:spAutoFit/>
              </a:bodyPr>
              <a:lstStyle/>
              <a:p>
                <a:pPr marL="12700">
                  <a:spcBef>
                    <a:spcPts val="105"/>
                  </a:spcBef>
                </a:pPr>
                <a:r>
                  <a:rPr lang="en-GB" sz="600" b="1" spc="-5" dirty="0">
                    <a:latin typeface="Carlito"/>
                    <a:cs typeface="Carlito"/>
                  </a:rPr>
                  <a:t>Inspection</a:t>
                </a:r>
              </a:p>
            </p:txBody>
          </p:sp>
          <p:sp>
            <p:nvSpPr>
              <p:cNvPr id="146" name="Rectangle 145">
                <a:extLst>
                  <a:ext uri="{FF2B5EF4-FFF2-40B4-BE49-F238E27FC236}">
                    <a16:creationId xmlns:a16="http://schemas.microsoft.com/office/drawing/2014/main" id="{3F5C3A9B-BF97-4C63-B355-DEE10417762E}"/>
                  </a:ext>
                </a:extLst>
              </p:cNvPr>
              <p:cNvSpPr/>
              <p:nvPr/>
            </p:nvSpPr>
            <p:spPr>
              <a:xfrm>
                <a:off x="6233329" y="1946233"/>
                <a:ext cx="641819" cy="167879"/>
              </a:xfrm>
              <a:prstGeom prst="rect">
                <a:avLst/>
              </a:prstGeom>
              <a:solidFill>
                <a:schemeClr val="accent4">
                  <a:lumMod val="60000"/>
                  <a:lumOff val="40000"/>
                </a:schemeClr>
              </a:solidFill>
            </p:spPr>
            <p:txBody>
              <a:bodyPr wrap="square">
                <a:spAutoFit/>
              </a:bodyPr>
              <a:lstStyle/>
              <a:p>
                <a:pPr marL="12700">
                  <a:spcBef>
                    <a:spcPts val="105"/>
                  </a:spcBef>
                </a:pPr>
                <a:r>
                  <a:rPr lang="en-GB" sz="600" b="1" spc="-5" dirty="0">
                    <a:latin typeface="Carlito"/>
                    <a:cs typeface="Carlito"/>
                  </a:rPr>
                  <a:t>Inspection</a:t>
                </a:r>
              </a:p>
            </p:txBody>
          </p:sp>
        </p:grpSp>
        <p:pic>
          <p:nvPicPr>
            <p:cNvPr id="131" name="Picture 130">
              <a:extLst>
                <a:ext uri="{FF2B5EF4-FFF2-40B4-BE49-F238E27FC236}">
                  <a16:creationId xmlns:a16="http://schemas.microsoft.com/office/drawing/2014/main" id="{0BAB74F3-C992-4572-BE89-DF2544D09D7E}"/>
                </a:ext>
              </a:extLst>
            </p:cNvPr>
            <p:cNvPicPr>
              <a:picLocks noChangeAspect="1"/>
            </p:cNvPicPr>
            <p:nvPr/>
          </p:nvPicPr>
          <p:blipFill>
            <a:blip r:embed="rId13"/>
            <a:stretch>
              <a:fillRect/>
            </a:stretch>
          </p:blipFill>
          <p:spPr>
            <a:xfrm rot="5400000">
              <a:off x="7840951" y="2085342"/>
              <a:ext cx="190724" cy="218994"/>
            </a:xfrm>
            <a:prstGeom prst="rect">
              <a:avLst/>
            </a:prstGeom>
          </p:spPr>
        </p:pic>
        <p:pic>
          <p:nvPicPr>
            <p:cNvPr id="132" name="Picture 131">
              <a:extLst>
                <a:ext uri="{FF2B5EF4-FFF2-40B4-BE49-F238E27FC236}">
                  <a16:creationId xmlns:a16="http://schemas.microsoft.com/office/drawing/2014/main" id="{6CE224C4-DD1F-4303-80A1-478AD7BAB921}"/>
                </a:ext>
              </a:extLst>
            </p:cNvPr>
            <p:cNvPicPr>
              <a:picLocks noChangeAspect="1"/>
            </p:cNvPicPr>
            <p:nvPr/>
          </p:nvPicPr>
          <p:blipFill>
            <a:blip r:embed="rId13"/>
            <a:stretch>
              <a:fillRect/>
            </a:stretch>
          </p:blipFill>
          <p:spPr>
            <a:xfrm rot="5400000">
              <a:off x="8626427" y="2102709"/>
              <a:ext cx="190724" cy="218994"/>
            </a:xfrm>
            <a:prstGeom prst="rect">
              <a:avLst/>
            </a:prstGeom>
          </p:spPr>
        </p:pic>
        <p:pic>
          <p:nvPicPr>
            <p:cNvPr id="133" name="Picture 132">
              <a:extLst>
                <a:ext uri="{FF2B5EF4-FFF2-40B4-BE49-F238E27FC236}">
                  <a16:creationId xmlns:a16="http://schemas.microsoft.com/office/drawing/2014/main" id="{2DAF0331-9ADE-4DAE-AB88-68998E4A175A}"/>
                </a:ext>
              </a:extLst>
            </p:cNvPr>
            <p:cNvPicPr>
              <a:picLocks noChangeAspect="1"/>
            </p:cNvPicPr>
            <p:nvPr/>
          </p:nvPicPr>
          <p:blipFill>
            <a:blip r:embed="rId13"/>
            <a:stretch>
              <a:fillRect/>
            </a:stretch>
          </p:blipFill>
          <p:spPr>
            <a:xfrm rot="5400000">
              <a:off x="8332919" y="1483572"/>
              <a:ext cx="157623" cy="180986"/>
            </a:xfrm>
            <a:prstGeom prst="rect">
              <a:avLst/>
            </a:prstGeom>
          </p:spPr>
        </p:pic>
        <p:pic>
          <p:nvPicPr>
            <p:cNvPr id="134" name="Picture 133">
              <a:extLst>
                <a:ext uri="{FF2B5EF4-FFF2-40B4-BE49-F238E27FC236}">
                  <a16:creationId xmlns:a16="http://schemas.microsoft.com/office/drawing/2014/main" id="{4AA7D21A-1CB0-4E84-9DD9-4CF80BA2DA3F}"/>
                </a:ext>
              </a:extLst>
            </p:cNvPr>
            <p:cNvPicPr>
              <a:picLocks noChangeAspect="1"/>
            </p:cNvPicPr>
            <p:nvPr/>
          </p:nvPicPr>
          <p:blipFill>
            <a:blip r:embed="rId13"/>
            <a:stretch>
              <a:fillRect/>
            </a:stretch>
          </p:blipFill>
          <p:spPr>
            <a:xfrm rot="5400000">
              <a:off x="7538550" y="1474966"/>
              <a:ext cx="157623" cy="180986"/>
            </a:xfrm>
            <a:prstGeom prst="rect">
              <a:avLst/>
            </a:prstGeom>
          </p:spPr>
        </p:pic>
        <p:pic>
          <p:nvPicPr>
            <p:cNvPr id="135" name="Picture 134">
              <a:extLst>
                <a:ext uri="{FF2B5EF4-FFF2-40B4-BE49-F238E27FC236}">
                  <a16:creationId xmlns:a16="http://schemas.microsoft.com/office/drawing/2014/main" id="{ED834DEA-1998-49C3-A7E6-F942FF4B9314}"/>
                </a:ext>
              </a:extLst>
            </p:cNvPr>
            <p:cNvPicPr>
              <a:picLocks noChangeAspect="1"/>
            </p:cNvPicPr>
            <p:nvPr/>
          </p:nvPicPr>
          <p:blipFill>
            <a:blip r:embed="rId13"/>
            <a:stretch>
              <a:fillRect/>
            </a:stretch>
          </p:blipFill>
          <p:spPr>
            <a:xfrm rot="5400000">
              <a:off x="7236387" y="826519"/>
              <a:ext cx="157623" cy="180986"/>
            </a:xfrm>
            <a:prstGeom prst="rect">
              <a:avLst/>
            </a:prstGeom>
          </p:spPr>
        </p:pic>
        <p:pic>
          <p:nvPicPr>
            <p:cNvPr id="136" name="Picture 135">
              <a:extLst>
                <a:ext uri="{FF2B5EF4-FFF2-40B4-BE49-F238E27FC236}">
                  <a16:creationId xmlns:a16="http://schemas.microsoft.com/office/drawing/2014/main" id="{303A7582-B2D1-4AFB-AB64-FAEB48C5F383}"/>
                </a:ext>
              </a:extLst>
            </p:cNvPr>
            <p:cNvPicPr>
              <a:picLocks noChangeAspect="1"/>
            </p:cNvPicPr>
            <p:nvPr/>
          </p:nvPicPr>
          <p:blipFill>
            <a:blip r:embed="rId13"/>
            <a:stretch>
              <a:fillRect/>
            </a:stretch>
          </p:blipFill>
          <p:spPr>
            <a:xfrm rot="5400000">
              <a:off x="7942106" y="851148"/>
              <a:ext cx="157623" cy="180986"/>
            </a:xfrm>
            <a:prstGeom prst="rect">
              <a:avLst/>
            </a:prstGeom>
          </p:spPr>
        </p:pic>
      </p:grpSp>
      <p:sp>
        <p:nvSpPr>
          <p:cNvPr id="162" name="object 323">
            <a:extLst>
              <a:ext uri="{FF2B5EF4-FFF2-40B4-BE49-F238E27FC236}">
                <a16:creationId xmlns:a16="http://schemas.microsoft.com/office/drawing/2014/main" id="{FECB4C55-AAB9-4CE0-87FE-087678628C58}"/>
              </a:ext>
            </a:extLst>
          </p:cNvPr>
          <p:cNvSpPr/>
          <p:nvPr/>
        </p:nvSpPr>
        <p:spPr>
          <a:xfrm>
            <a:off x="3628642" y="2878746"/>
            <a:ext cx="398349" cy="296585"/>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grpSp>
        <p:nvGrpSpPr>
          <p:cNvPr id="163" name="Group 162">
            <a:extLst>
              <a:ext uri="{FF2B5EF4-FFF2-40B4-BE49-F238E27FC236}">
                <a16:creationId xmlns:a16="http://schemas.microsoft.com/office/drawing/2014/main" id="{4FCA3B35-AF72-4C52-9FA8-2256E7FAB29A}"/>
              </a:ext>
            </a:extLst>
          </p:cNvPr>
          <p:cNvGrpSpPr>
            <a:grpSpLocks/>
          </p:cNvGrpSpPr>
          <p:nvPr/>
        </p:nvGrpSpPr>
        <p:grpSpPr bwMode="auto">
          <a:xfrm>
            <a:off x="1740200" y="2950345"/>
            <a:ext cx="770367" cy="583056"/>
            <a:chOff x="1066509" y="-2"/>
            <a:chExt cx="108" cy="78"/>
          </a:xfrm>
          <a:noFill/>
        </p:grpSpPr>
        <p:sp>
          <p:nvSpPr>
            <p:cNvPr id="164" name="Oval 163">
              <a:extLst>
                <a:ext uri="{FF2B5EF4-FFF2-40B4-BE49-F238E27FC236}">
                  <a16:creationId xmlns:a16="http://schemas.microsoft.com/office/drawing/2014/main" id="{DA43BA00-D66F-44DC-99A3-F786EF114E14}"/>
                </a:ext>
              </a:extLst>
            </p:cNvPr>
            <p:cNvSpPr>
              <a:spLocks noChangeArrowheads="1"/>
            </p:cNvSpPr>
            <p:nvPr/>
          </p:nvSpPr>
          <p:spPr bwMode="auto">
            <a:xfrm>
              <a:off x="1066521" y="0"/>
              <a:ext cx="79" cy="76"/>
            </a:xfrm>
            <a:prstGeom prst="ellipse">
              <a:avLst/>
            </a:prstGeom>
            <a:grpFill/>
            <a:ln w="28575">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165" name="Line 74">
              <a:extLst>
                <a:ext uri="{FF2B5EF4-FFF2-40B4-BE49-F238E27FC236}">
                  <a16:creationId xmlns:a16="http://schemas.microsoft.com/office/drawing/2014/main" id="{6060E6E7-C85F-4A18-AD26-DA0CD6760014}"/>
                </a:ext>
              </a:extLst>
            </p:cNvPr>
            <p:cNvSpPr>
              <a:spLocks noChangeShapeType="1"/>
            </p:cNvSpPr>
            <p:nvPr/>
          </p:nvSpPr>
          <p:spPr bwMode="auto">
            <a:xfrm>
              <a:off x="1066522" y="39"/>
              <a:ext cx="76" cy="0"/>
            </a:xfrm>
            <a:prstGeom prst="line">
              <a:avLst/>
            </a:prstGeom>
            <a:grpFill/>
            <a:ln w="19050">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166" name="Text Box 72">
              <a:extLst>
                <a:ext uri="{FF2B5EF4-FFF2-40B4-BE49-F238E27FC236}">
                  <a16:creationId xmlns:a16="http://schemas.microsoft.com/office/drawing/2014/main" id="{475AB56C-5250-4E4B-BE32-3A68A9AB5AAB}"/>
                </a:ext>
              </a:extLst>
            </p:cNvPr>
            <p:cNvSpPr txBox="1">
              <a:spLocks noChangeArrowheads="1"/>
            </p:cNvSpPr>
            <p:nvPr/>
          </p:nvSpPr>
          <p:spPr bwMode="auto">
            <a:xfrm>
              <a:off x="1066509" y="-2"/>
              <a:ext cx="108" cy="58"/>
            </a:xfrm>
            <a:prstGeom prst="rect">
              <a:avLst/>
            </a:prstGeom>
            <a:grpFill/>
            <a:ln>
              <a:noFill/>
            </a:ln>
            <a:extLs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18288"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PQC</a:t>
              </a:r>
            </a:p>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Sampling</a:t>
              </a:r>
              <a:endParaRPr lang="en-US" sz="700" dirty="0">
                <a:solidFill>
                  <a:prstClr val="black"/>
                </a:solidFill>
                <a:latin typeface="Calibri" panose="020F0502020204030204"/>
              </a:endParaRPr>
            </a:p>
          </p:txBody>
        </p:sp>
      </p:grpSp>
      <p:sp>
        <p:nvSpPr>
          <p:cNvPr id="176" name="Rectangle 175">
            <a:extLst>
              <a:ext uri="{FF2B5EF4-FFF2-40B4-BE49-F238E27FC236}">
                <a16:creationId xmlns:a16="http://schemas.microsoft.com/office/drawing/2014/main" id="{00000000-0008-0000-0000-000051020000}"/>
              </a:ext>
            </a:extLst>
          </p:cNvPr>
          <p:cNvSpPr/>
          <p:nvPr/>
        </p:nvSpPr>
        <p:spPr>
          <a:xfrm>
            <a:off x="2403400" y="2951122"/>
            <a:ext cx="933450" cy="2279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Loss time to chop stamp</a:t>
            </a:r>
          </a:p>
        </p:txBody>
      </p:sp>
      <p:grpSp>
        <p:nvGrpSpPr>
          <p:cNvPr id="180" name="Group 179">
            <a:extLst>
              <a:ext uri="{FF2B5EF4-FFF2-40B4-BE49-F238E27FC236}">
                <a16:creationId xmlns:a16="http://schemas.microsoft.com/office/drawing/2014/main" id="{87964C25-72C2-4365-9794-525443A99845}"/>
              </a:ext>
            </a:extLst>
          </p:cNvPr>
          <p:cNvGrpSpPr/>
          <p:nvPr/>
        </p:nvGrpSpPr>
        <p:grpSpPr>
          <a:xfrm>
            <a:off x="2081640" y="4256335"/>
            <a:ext cx="396662" cy="302206"/>
            <a:chOff x="632721" y="4254794"/>
            <a:chExt cx="396662" cy="302206"/>
          </a:xfrm>
        </p:grpSpPr>
        <p:sp>
          <p:nvSpPr>
            <p:cNvPr id="178" name="Cube 177">
              <a:extLst>
                <a:ext uri="{FF2B5EF4-FFF2-40B4-BE49-F238E27FC236}">
                  <a16:creationId xmlns:a16="http://schemas.microsoft.com/office/drawing/2014/main" id="{00000000-0008-0000-0000-000098020000}"/>
                </a:ext>
              </a:extLst>
            </p:cNvPr>
            <p:cNvSpPr/>
            <p:nvPr/>
          </p:nvSpPr>
          <p:spPr>
            <a:xfrm>
              <a:off x="632721" y="4254794"/>
              <a:ext cx="396662"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pic>
          <p:nvPicPr>
            <p:cNvPr id="179" name="Picture 178">
              <a:extLst>
                <a:ext uri="{FF2B5EF4-FFF2-40B4-BE49-F238E27FC236}">
                  <a16:creationId xmlns:a16="http://schemas.microsoft.com/office/drawing/2014/main" id="{243B67EE-BD63-4782-BDEA-64039C909A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184" y="4338760"/>
              <a:ext cx="146917" cy="134274"/>
            </a:xfrm>
            <a:prstGeom prst="rect">
              <a:avLst/>
            </a:prstGeom>
            <a:ln w="28575">
              <a:noFill/>
            </a:ln>
          </p:spPr>
        </p:pic>
      </p:grpSp>
      <p:sp>
        <p:nvSpPr>
          <p:cNvPr id="181" name="Rectangle 180">
            <a:extLst>
              <a:ext uri="{FF2B5EF4-FFF2-40B4-BE49-F238E27FC236}">
                <a16:creationId xmlns:a16="http://schemas.microsoft.com/office/drawing/2014/main" id="{00000000-0008-0000-0000-000037020000}"/>
              </a:ext>
            </a:extLst>
          </p:cNvPr>
          <p:cNvSpPr/>
          <p:nvPr/>
        </p:nvSpPr>
        <p:spPr>
          <a:xfrm>
            <a:off x="1683985" y="4601720"/>
            <a:ext cx="934764" cy="2279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800" b="1">
                <a:solidFill>
                  <a:schemeClr val="tx1"/>
                </a:solidFill>
                <a:latin typeface="Arial" panose="020B0604020202020204" pitchFamily="34" charset="0"/>
                <a:cs typeface="Arial" panose="020B0604020202020204" pitchFamily="34" charset="0"/>
              </a:rPr>
              <a:t>IQC inspection </a:t>
            </a:r>
          </a:p>
        </p:txBody>
      </p:sp>
      <p:cxnSp>
        <p:nvCxnSpPr>
          <p:cNvPr id="182" name="Straight Arrow Connector 181">
            <a:extLst>
              <a:ext uri="{FF2B5EF4-FFF2-40B4-BE49-F238E27FC236}">
                <a16:creationId xmlns:a16="http://schemas.microsoft.com/office/drawing/2014/main" id="{B209C28E-D9EF-405E-8612-64EF530337C6}"/>
              </a:ext>
            </a:extLst>
          </p:cNvPr>
          <p:cNvCxnSpPr>
            <a:cxnSpLocks/>
          </p:cNvCxnSpPr>
          <p:nvPr/>
        </p:nvCxnSpPr>
        <p:spPr>
          <a:xfrm>
            <a:off x="2057661" y="3658671"/>
            <a:ext cx="0" cy="4350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0000000-0008-0000-0000-000009000000}"/>
              </a:ext>
            </a:extLst>
          </p:cNvPr>
          <p:cNvCxnSpPr/>
          <p:nvPr/>
        </p:nvCxnSpPr>
        <p:spPr>
          <a:xfrm>
            <a:off x="1993566" y="4915776"/>
            <a:ext cx="0" cy="476250"/>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00000000-0008-0000-0000-000054020000}"/>
              </a:ext>
            </a:extLst>
          </p:cNvPr>
          <p:cNvCxnSpPr>
            <a:cxnSpLocks/>
          </p:cNvCxnSpPr>
          <p:nvPr/>
        </p:nvCxnSpPr>
        <p:spPr>
          <a:xfrm>
            <a:off x="2199531" y="5255810"/>
            <a:ext cx="931920"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00000000-0008-0000-0000-00000C000000}"/>
              </a:ext>
            </a:extLst>
          </p:cNvPr>
          <p:cNvCxnSpPr>
            <a:cxnSpLocks/>
          </p:cNvCxnSpPr>
          <p:nvPr/>
        </p:nvCxnSpPr>
        <p:spPr>
          <a:xfrm>
            <a:off x="1979651" y="5422744"/>
            <a:ext cx="1127700" cy="15938"/>
          </a:xfrm>
          <a:prstGeom prst="straightConnector1">
            <a:avLst/>
          </a:prstGeom>
          <a:ln w="19050">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0000000-0008-0000-0000-000053020000}"/>
              </a:ext>
            </a:extLst>
          </p:cNvPr>
          <p:cNvCxnSpPr>
            <a:cxnSpLocks/>
          </p:cNvCxnSpPr>
          <p:nvPr/>
        </p:nvCxnSpPr>
        <p:spPr>
          <a:xfrm flipH="1">
            <a:off x="2193360" y="4912606"/>
            <a:ext cx="4508" cy="33990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0000000-0008-0000-0000-000055020000}"/>
              </a:ext>
            </a:extLst>
          </p:cNvPr>
          <p:cNvSpPr/>
          <p:nvPr/>
        </p:nvSpPr>
        <p:spPr>
          <a:xfrm>
            <a:off x="1558509" y="4979696"/>
            <a:ext cx="380999" cy="243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b="1">
                <a:solidFill>
                  <a:srgbClr val="0000FF"/>
                </a:solidFill>
                <a:latin typeface="Arial" panose="020B0604020202020204" pitchFamily="34" charset="0"/>
                <a:cs typeface="Arial" panose="020B0604020202020204" pitchFamily="34" charset="0"/>
              </a:rPr>
              <a:t>OK</a:t>
            </a:r>
          </a:p>
        </p:txBody>
      </p:sp>
      <p:sp>
        <p:nvSpPr>
          <p:cNvPr id="190" name="Rectangle 189">
            <a:extLst>
              <a:ext uri="{FF2B5EF4-FFF2-40B4-BE49-F238E27FC236}">
                <a16:creationId xmlns:a16="http://schemas.microsoft.com/office/drawing/2014/main" id="{00000000-0008-0000-0000-000056020000}"/>
              </a:ext>
            </a:extLst>
          </p:cNvPr>
          <p:cNvSpPr/>
          <p:nvPr/>
        </p:nvSpPr>
        <p:spPr>
          <a:xfrm>
            <a:off x="2260882" y="4995576"/>
            <a:ext cx="380999" cy="205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b="1">
                <a:solidFill>
                  <a:srgbClr val="FF0000"/>
                </a:solidFill>
                <a:latin typeface="Arial" panose="020B0604020202020204" pitchFamily="34" charset="0"/>
                <a:cs typeface="Arial" panose="020B0604020202020204" pitchFamily="34" charset="0"/>
              </a:rPr>
              <a:t>NG</a:t>
            </a:r>
          </a:p>
        </p:txBody>
      </p:sp>
      <p:sp>
        <p:nvSpPr>
          <p:cNvPr id="192" name="Rectangle 191">
            <a:extLst>
              <a:ext uri="{FF2B5EF4-FFF2-40B4-BE49-F238E27FC236}">
                <a16:creationId xmlns:a16="http://schemas.microsoft.com/office/drawing/2014/main" id="{00000000-0008-0000-0000-00005E020000}"/>
              </a:ext>
            </a:extLst>
          </p:cNvPr>
          <p:cNvSpPr/>
          <p:nvPr/>
        </p:nvSpPr>
        <p:spPr>
          <a:xfrm>
            <a:off x="1659940" y="5527114"/>
            <a:ext cx="1436982" cy="2684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Loss time to physical stamp OK /NG</a:t>
            </a:r>
          </a:p>
        </p:txBody>
      </p:sp>
      <p:grpSp>
        <p:nvGrpSpPr>
          <p:cNvPr id="193" name="Group 192">
            <a:extLst>
              <a:ext uri="{FF2B5EF4-FFF2-40B4-BE49-F238E27FC236}">
                <a16:creationId xmlns:a16="http://schemas.microsoft.com/office/drawing/2014/main" id="{00000000-0008-0000-0000-000057020000}"/>
              </a:ext>
            </a:extLst>
          </p:cNvPr>
          <p:cNvGrpSpPr>
            <a:grpSpLocks/>
          </p:cNvGrpSpPr>
          <p:nvPr/>
        </p:nvGrpSpPr>
        <p:grpSpPr bwMode="auto">
          <a:xfrm>
            <a:off x="3152518" y="5334941"/>
            <a:ext cx="783956" cy="476250"/>
            <a:chOff x="-182288" y="0"/>
            <a:chExt cx="1613973" cy="1222235"/>
          </a:xfrm>
        </p:grpSpPr>
        <p:sp>
          <p:nvSpPr>
            <p:cNvPr id="194" name="Oval 193">
              <a:extLst>
                <a:ext uri="{FF2B5EF4-FFF2-40B4-BE49-F238E27FC236}">
                  <a16:creationId xmlns:a16="http://schemas.microsoft.com/office/drawing/2014/main" id="{00000000-0008-0000-0000-000058020000}"/>
                </a:ext>
              </a:extLst>
            </p:cNvPr>
            <p:cNvSpPr>
              <a:spLocks noChangeArrowheads="1"/>
            </p:cNvSpPr>
            <p:nvPr/>
          </p:nvSpPr>
          <p:spPr bwMode="auto">
            <a:xfrm>
              <a:off x="1942" y="22085"/>
              <a:ext cx="1152525" cy="1200150"/>
            </a:xfrm>
            <a:prstGeom prst="ellipse">
              <a:avLst/>
            </a:prstGeom>
            <a:noFill/>
            <a:ln w="28575">
              <a:solidFill>
                <a:srgbClr val="0000FF"/>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100"/>
                </a:lnSpc>
                <a:defRPr sz="1000"/>
              </a:pPr>
              <a:endParaRPr lang="en-GB" sz="1200" b="1">
                <a:solidFill>
                  <a:srgbClr val="008000"/>
                </a:solidFill>
                <a:latin typeface="Arial"/>
                <a:cs typeface="Arial"/>
              </a:endParaRPr>
            </a:p>
            <a:p>
              <a:pPr algn="ctr">
                <a:lnSpc>
                  <a:spcPts val="1000"/>
                </a:lnSpc>
                <a:defRPr sz="1000"/>
              </a:pPr>
              <a:endParaRPr lang="en-GB" sz="1000">
                <a:solidFill>
                  <a:prstClr val="black"/>
                </a:solidFill>
                <a:latin typeface="Calibri" panose="020F0502020204030204"/>
              </a:endParaRPr>
            </a:p>
          </p:txBody>
        </p:sp>
        <p:sp>
          <p:nvSpPr>
            <p:cNvPr id="195" name="Text Box 114">
              <a:extLst>
                <a:ext uri="{FF2B5EF4-FFF2-40B4-BE49-F238E27FC236}">
                  <a16:creationId xmlns:a16="http://schemas.microsoft.com/office/drawing/2014/main" id="{00000000-0008-0000-0000-000059020000}"/>
                </a:ext>
              </a:extLst>
            </p:cNvPr>
            <p:cNvSpPr txBox="1">
              <a:spLocks noChangeArrowheads="1"/>
            </p:cNvSpPr>
            <p:nvPr/>
          </p:nvSpPr>
          <p:spPr bwMode="auto">
            <a:xfrm>
              <a:off x="112233" y="813091"/>
              <a:ext cx="742305" cy="359018"/>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dirty="0">
                  <a:solidFill>
                    <a:srgbClr val="0000FF"/>
                  </a:solidFill>
                  <a:latin typeface="Times New Roman"/>
                  <a:cs typeface="Times New Roman"/>
                </a:rPr>
                <a:t>  </a:t>
              </a:r>
              <a:r>
                <a:rPr lang="en-GB" sz="800" b="1" dirty="0">
                  <a:solidFill>
                    <a:srgbClr val="0000FF"/>
                  </a:solidFill>
                  <a:latin typeface="Times New Roman"/>
                  <a:cs typeface="Times New Roman"/>
                </a:rPr>
                <a:t> PQC</a:t>
              </a:r>
              <a:endParaRPr lang="en-GB" sz="800" dirty="0">
                <a:solidFill>
                  <a:prstClr val="black"/>
                </a:solidFill>
                <a:latin typeface="Calibri" panose="020F0502020204030204"/>
              </a:endParaRPr>
            </a:p>
          </p:txBody>
        </p:sp>
        <p:sp>
          <p:nvSpPr>
            <p:cNvPr id="196" name="Line 115">
              <a:extLst>
                <a:ext uri="{FF2B5EF4-FFF2-40B4-BE49-F238E27FC236}">
                  <a16:creationId xmlns:a16="http://schemas.microsoft.com/office/drawing/2014/main" id="{00000000-0008-0000-0000-00005A020000}"/>
                </a:ext>
              </a:extLst>
            </p:cNvPr>
            <p:cNvSpPr>
              <a:spLocks noChangeShapeType="1"/>
            </p:cNvSpPr>
            <p:nvPr/>
          </p:nvSpPr>
          <p:spPr bwMode="auto">
            <a:xfrm>
              <a:off x="40044" y="449965"/>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197" name="Line 116">
              <a:extLst>
                <a:ext uri="{FF2B5EF4-FFF2-40B4-BE49-F238E27FC236}">
                  <a16:creationId xmlns:a16="http://schemas.microsoft.com/office/drawing/2014/main" id="{00000000-0008-0000-0000-00005B020000}"/>
                </a:ext>
              </a:extLst>
            </p:cNvPr>
            <p:cNvSpPr>
              <a:spLocks noChangeShapeType="1"/>
            </p:cNvSpPr>
            <p:nvPr/>
          </p:nvSpPr>
          <p:spPr bwMode="auto">
            <a:xfrm>
              <a:off x="40044" y="804792"/>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198" name="Text Box 117">
              <a:extLst>
                <a:ext uri="{FF2B5EF4-FFF2-40B4-BE49-F238E27FC236}">
                  <a16:creationId xmlns:a16="http://schemas.microsoft.com/office/drawing/2014/main" id="{00000000-0008-0000-0000-00005C020000}"/>
                </a:ext>
              </a:extLst>
            </p:cNvPr>
            <p:cNvSpPr txBox="1">
              <a:spLocks noChangeArrowheads="1"/>
            </p:cNvSpPr>
            <p:nvPr/>
          </p:nvSpPr>
          <p:spPr bwMode="auto">
            <a:xfrm>
              <a:off x="18500" y="0"/>
              <a:ext cx="1123224" cy="379535"/>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b="1" dirty="0">
                  <a:solidFill>
                    <a:srgbClr val="0000FF"/>
                  </a:solidFill>
                  <a:latin typeface="Times New Roman"/>
                  <a:cs typeface="Times New Roman"/>
                </a:rPr>
                <a:t> OK</a:t>
              </a:r>
              <a:endParaRPr lang="en-GB" sz="800" dirty="0">
                <a:solidFill>
                  <a:prstClr val="black"/>
                </a:solidFill>
                <a:latin typeface="Calibri" panose="020F0502020204030204"/>
              </a:endParaRPr>
            </a:p>
          </p:txBody>
        </p:sp>
        <p:sp>
          <p:nvSpPr>
            <p:cNvPr id="199" name="Text Box 119">
              <a:extLst>
                <a:ext uri="{FF2B5EF4-FFF2-40B4-BE49-F238E27FC236}">
                  <a16:creationId xmlns:a16="http://schemas.microsoft.com/office/drawing/2014/main" id="{00000000-0008-0000-0000-00005D020000}"/>
                </a:ext>
              </a:extLst>
            </p:cNvPr>
            <p:cNvSpPr txBox="1">
              <a:spLocks noChangeArrowheads="1"/>
            </p:cNvSpPr>
            <p:nvPr/>
          </p:nvSpPr>
          <p:spPr bwMode="auto">
            <a:xfrm>
              <a:off x="-182288" y="498302"/>
              <a:ext cx="1613973" cy="465920"/>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400" b="1" dirty="0">
                  <a:solidFill>
                    <a:srgbClr val="0000FF"/>
                  </a:solidFill>
                  <a:latin typeface="Arial"/>
                  <a:cs typeface="Arial"/>
                </a:rPr>
                <a:t>  </a:t>
              </a:r>
              <a:r>
                <a:rPr lang="en-US" sz="400" dirty="0">
                  <a:solidFill>
                    <a:srgbClr val="0000FF"/>
                  </a:solidFill>
                  <a:latin typeface="Arial"/>
                  <a:cs typeface="Arial"/>
                </a:rPr>
                <a:t>Day- Month- Year</a:t>
              </a:r>
              <a:endParaRPr lang="en-US" sz="400" dirty="0">
                <a:solidFill>
                  <a:prstClr val="black"/>
                </a:solidFill>
                <a:latin typeface="Calibri" panose="020F0502020204030204"/>
              </a:endParaRPr>
            </a:p>
          </p:txBody>
        </p:sp>
      </p:grpSp>
      <p:pic>
        <p:nvPicPr>
          <p:cNvPr id="200" name="Picture 199">
            <a:extLst>
              <a:ext uri="{FF2B5EF4-FFF2-40B4-BE49-F238E27FC236}">
                <a16:creationId xmlns:a16="http://schemas.microsoft.com/office/drawing/2014/main" id="{00000000-0008-0000-0000-000036020000}"/>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rot="5400000">
            <a:off x="4217673" y="4563714"/>
            <a:ext cx="727852" cy="1150788"/>
          </a:xfrm>
          <a:prstGeom prst="rect">
            <a:avLst/>
          </a:prstGeom>
          <a:ln>
            <a:solidFill>
              <a:srgbClr val="0066CC"/>
            </a:solidFill>
          </a:ln>
        </p:spPr>
      </p:pic>
      <p:grpSp>
        <p:nvGrpSpPr>
          <p:cNvPr id="206" name="Group 205">
            <a:extLst>
              <a:ext uri="{FF2B5EF4-FFF2-40B4-BE49-F238E27FC236}">
                <a16:creationId xmlns:a16="http://schemas.microsoft.com/office/drawing/2014/main" id="{00000000-0008-0000-0000-000026000000}"/>
              </a:ext>
            </a:extLst>
          </p:cNvPr>
          <p:cNvGrpSpPr/>
          <p:nvPr/>
        </p:nvGrpSpPr>
        <p:grpSpPr>
          <a:xfrm>
            <a:off x="5225804" y="4440299"/>
            <a:ext cx="304800" cy="247650"/>
            <a:chOff x="991258" y="742951"/>
            <a:chExt cx="304800" cy="247650"/>
          </a:xfrm>
        </p:grpSpPr>
        <p:sp>
          <p:nvSpPr>
            <p:cNvPr id="219" name="Oval 218">
              <a:extLst>
                <a:ext uri="{FF2B5EF4-FFF2-40B4-BE49-F238E27FC236}">
                  <a16:creationId xmlns:a16="http://schemas.microsoft.com/office/drawing/2014/main" id="{00000000-0008-0000-0000-000062020000}"/>
                </a:ext>
              </a:extLst>
            </p:cNvPr>
            <p:cNvSpPr/>
            <p:nvPr/>
          </p:nvSpPr>
          <p:spPr>
            <a:xfrm>
              <a:off x="1000783" y="742951"/>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20" name="Rectangle 219">
              <a:extLst>
                <a:ext uri="{FF2B5EF4-FFF2-40B4-BE49-F238E27FC236}">
                  <a16:creationId xmlns:a16="http://schemas.microsoft.com/office/drawing/2014/main" id="{00000000-0008-0000-0000-000025000000}"/>
                </a:ext>
              </a:extLst>
            </p:cNvPr>
            <p:cNvSpPr/>
            <p:nvPr/>
          </p:nvSpPr>
          <p:spPr>
            <a:xfrm>
              <a:off x="991258" y="752475"/>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7" name="Group 206">
            <a:extLst>
              <a:ext uri="{FF2B5EF4-FFF2-40B4-BE49-F238E27FC236}">
                <a16:creationId xmlns:a16="http://schemas.microsoft.com/office/drawing/2014/main" id="{00000000-0008-0000-0000-000063020000}"/>
              </a:ext>
            </a:extLst>
          </p:cNvPr>
          <p:cNvGrpSpPr/>
          <p:nvPr/>
        </p:nvGrpSpPr>
        <p:grpSpPr>
          <a:xfrm>
            <a:off x="4826404" y="3757064"/>
            <a:ext cx="305457" cy="247650"/>
            <a:chOff x="561976" y="28576"/>
            <a:chExt cx="304800" cy="247650"/>
          </a:xfrm>
        </p:grpSpPr>
        <p:sp>
          <p:nvSpPr>
            <p:cNvPr id="217" name="Oval 216">
              <a:extLst>
                <a:ext uri="{FF2B5EF4-FFF2-40B4-BE49-F238E27FC236}">
                  <a16:creationId xmlns:a16="http://schemas.microsoft.com/office/drawing/2014/main" id="{00000000-0008-0000-0000-000064020000}"/>
                </a:ext>
              </a:extLst>
            </p:cNvPr>
            <p:cNvSpPr/>
            <p:nvPr/>
          </p:nvSpPr>
          <p:spPr>
            <a:xfrm>
              <a:off x="571501" y="28576"/>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8" name="Rectangle 217">
              <a:extLst>
                <a:ext uri="{FF2B5EF4-FFF2-40B4-BE49-F238E27FC236}">
                  <a16:creationId xmlns:a16="http://schemas.microsoft.com/office/drawing/2014/main" id="{00000000-0008-0000-0000-000065020000}"/>
                </a:ext>
              </a:extLst>
            </p:cNvPr>
            <p:cNvSpPr/>
            <p:nvPr/>
          </p:nvSpPr>
          <p:spPr>
            <a:xfrm>
              <a:off x="561976" y="38100"/>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8" name="Group 207">
            <a:extLst>
              <a:ext uri="{FF2B5EF4-FFF2-40B4-BE49-F238E27FC236}">
                <a16:creationId xmlns:a16="http://schemas.microsoft.com/office/drawing/2014/main" id="{00000000-0008-0000-0000-000066020000}"/>
              </a:ext>
            </a:extLst>
          </p:cNvPr>
          <p:cNvGrpSpPr/>
          <p:nvPr/>
        </p:nvGrpSpPr>
        <p:grpSpPr>
          <a:xfrm>
            <a:off x="5569578" y="5079998"/>
            <a:ext cx="304800" cy="247650"/>
            <a:chOff x="886483" y="447676"/>
            <a:chExt cx="304800" cy="247650"/>
          </a:xfrm>
        </p:grpSpPr>
        <p:sp>
          <p:nvSpPr>
            <p:cNvPr id="215" name="Oval 214">
              <a:extLst>
                <a:ext uri="{FF2B5EF4-FFF2-40B4-BE49-F238E27FC236}">
                  <a16:creationId xmlns:a16="http://schemas.microsoft.com/office/drawing/2014/main" id="{00000000-0008-0000-0000-000067020000}"/>
                </a:ext>
              </a:extLst>
            </p:cNvPr>
            <p:cNvSpPr/>
            <p:nvPr/>
          </p:nvSpPr>
          <p:spPr>
            <a:xfrm>
              <a:off x="896008" y="447676"/>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6" name="Rectangle 215">
              <a:extLst>
                <a:ext uri="{FF2B5EF4-FFF2-40B4-BE49-F238E27FC236}">
                  <a16:creationId xmlns:a16="http://schemas.microsoft.com/office/drawing/2014/main" id="{00000000-0008-0000-0000-000068020000}"/>
                </a:ext>
              </a:extLst>
            </p:cNvPr>
            <p:cNvSpPr/>
            <p:nvPr/>
          </p:nvSpPr>
          <p:spPr>
            <a:xfrm>
              <a:off x="886483" y="457200"/>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9" name="Group 208">
            <a:extLst>
              <a:ext uri="{FF2B5EF4-FFF2-40B4-BE49-F238E27FC236}">
                <a16:creationId xmlns:a16="http://schemas.microsoft.com/office/drawing/2014/main" id="{00000000-0008-0000-0000-000028000000}"/>
              </a:ext>
            </a:extLst>
          </p:cNvPr>
          <p:cNvGrpSpPr/>
          <p:nvPr/>
        </p:nvGrpSpPr>
        <p:grpSpPr>
          <a:xfrm>
            <a:off x="4486618" y="4409176"/>
            <a:ext cx="352425" cy="285750"/>
            <a:chOff x="47625" y="457200"/>
            <a:chExt cx="352425" cy="285750"/>
          </a:xfrm>
        </p:grpSpPr>
        <p:sp>
          <p:nvSpPr>
            <p:cNvPr id="213" name="Oval 212">
              <a:extLst>
                <a:ext uri="{FF2B5EF4-FFF2-40B4-BE49-F238E27FC236}">
                  <a16:creationId xmlns:a16="http://schemas.microsoft.com/office/drawing/2014/main" id="{00000000-0008-0000-0000-00006A020000}"/>
                </a:ext>
              </a:extLst>
            </p:cNvPr>
            <p:cNvSpPr/>
            <p:nvPr/>
          </p:nvSpPr>
          <p:spPr>
            <a:xfrm>
              <a:off x="57151" y="457200"/>
              <a:ext cx="295275" cy="2762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4" name="Rectangle 213">
              <a:extLst>
                <a:ext uri="{FF2B5EF4-FFF2-40B4-BE49-F238E27FC236}">
                  <a16:creationId xmlns:a16="http://schemas.microsoft.com/office/drawing/2014/main" id="{00000000-0008-0000-0000-00006B020000}"/>
                </a:ext>
              </a:extLst>
            </p:cNvPr>
            <p:cNvSpPr/>
            <p:nvPr/>
          </p:nvSpPr>
          <p:spPr>
            <a:xfrm>
              <a:off x="47625" y="485775"/>
              <a:ext cx="352425" cy="257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NG</a:t>
              </a:r>
            </a:p>
          </p:txBody>
        </p:sp>
      </p:grpSp>
      <p:grpSp>
        <p:nvGrpSpPr>
          <p:cNvPr id="210" name="Group 209">
            <a:extLst>
              <a:ext uri="{FF2B5EF4-FFF2-40B4-BE49-F238E27FC236}">
                <a16:creationId xmlns:a16="http://schemas.microsoft.com/office/drawing/2014/main" id="{00000000-0008-0000-0000-00006C020000}"/>
              </a:ext>
            </a:extLst>
          </p:cNvPr>
          <p:cNvGrpSpPr/>
          <p:nvPr/>
        </p:nvGrpSpPr>
        <p:grpSpPr>
          <a:xfrm>
            <a:off x="4188238" y="3746186"/>
            <a:ext cx="352425" cy="285750"/>
            <a:chOff x="0" y="0"/>
            <a:chExt cx="352425" cy="285750"/>
          </a:xfrm>
        </p:grpSpPr>
        <p:sp>
          <p:nvSpPr>
            <p:cNvPr id="211" name="Oval 210">
              <a:extLst>
                <a:ext uri="{FF2B5EF4-FFF2-40B4-BE49-F238E27FC236}">
                  <a16:creationId xmlns:a16="http://schemas.microsoft.com/office/drawing/2014/main" id="{00000000-0008-0000-0000-00006D020000}"/>
                </a:ext>
              </a:extLst>
            </p:cNvPr>
            <p:cNvSpPr/>
            <p:nvPr/>
          </p:nvSpPr>
          <p:spPr>
            <a:xfrm>
              <a:off x="9526" y="0"/>
              <a:ext cx="295275" cy="2762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2" name="Rectangle 211">
              <a:extLst>
                <a:ext uri="{FF2B5EF4-FFF2-40B4-BE49-F238E27FC236}">
                  <a16:creationId xmlns:a16="http://schemas.microsoft.com/office/drawing/2014/main" id="{00000000-0008-0000-0000-00006E020000}"/>
                </a:ext>
              </a:extLst>
            </p:cNvPr>
            <p:cNvSpPr/>
            <p:nvPr/>
          </p:nvSpPr>
          <p:spPr>
            <a:xfrm>
              <a:off x="0" y="28575"/>
              <a:ext cx="352425" cy="257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NG</a:t>
              </a:r>
            </a:p>
          </p:txBody>
        </p:sp>
      </p:grpSp>
      <p:sp>
        <p:nvSpPr>
          <p:cNvPr id="221" name="Rectangle 220">
            <a:extLst>
              <a:ext uri="{FF2B5EF4-FFF2-40B4-BE49-F238E27FC236}">
                <a16:creationId xmlns:a16="http://schemas.microsoft.com/office/drawing/2014/main" id="{00000000-0008-0000-0000-000061020000}"/>
              </a:ext>
            </a:extLst>
          </p:cNvPr>
          <p:cNvSpPr/>
          <p:nvPr/>
        </p:nvSpPr>
        <p:spPr>
          <a:xfrm>
            <a:off x="4197763" y="5567962"/>
            <a:ext cx="1472730" cy="2571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IQC find location and chop stamp all lot</a:t>
            </a:r>
          </a:p>
        </p:txBody>
      </p:sp>
      <p:grpSp>
        <p:nvGrpSpPr>
          <p:cNvPr id="222" name="Group 297">
            <a:extLst>
              <a:ext uri="{FF2B5EF4-FFF2-40B4-BE49-F238E27FC236}">
                <a16:creationId xmlns:a16="http://schemas.microsoft.com/office/drawing/2014/main" id="{CEAFC108-9FDC-4651-96E7-B531FDCD9A70}"/>
              </a:ext>
            </a:extLst>
          </p:cNvPr>
          <p:cNvGrpSpPr>
            <a:grpSpLocks/>
          </p:cNvGrpSpPr>
          <p:nvPr/>
        </p:nvGrpSpPr>
        <p:grpSpPr bwMode="auto">
          <a:xfrm rot="5400000">
            <a:off x="3401777" y="3283457"/>
            <a:ext cx="265160" cy="438414"/>
            <a:chOff x="4239272" y="4596799"/>
            <a:chExt cx="1499664" cy="1866627"/>
          </a:xfrm>
        </p:grpSpPr>
        <p:grpSp>
          <p:nvGrpSpPr>
            <p:cNvPr id="223" name="Group 222">
              <a:extLst>
                <a:ext uri="{FF2B5EF4-FFF2-40B4-BE49-F238E27FC236}">
                  <a16:creationId xmlns:a16="http://schemas.microsoft.com/office/drawing/2014/main" id="{D9A5B5A4-BE57-4FA6-8B91-A567F1E32C84}"/>
                </a:ext>
              </a:extLst>
            </p:cNvPr>
            <p:cNvGrpSpPr>
              <a:grpSpLocks/>
            </p:cNvGrpSpPr>
            <p:nvPr/>
          </p:nvGrpSpPr>
          <p:grpSpPr bwMode="auto">
            <a:xfrm rot="-5400000">
              <a:off x="4055790" y="4780281"/>
              <a:ext cx="1866627" cy="1499664"/>
              <a:chOff x="1907236" y="2765397"/>
              <a:chExt cx="1511457" cy="1339701"/>
            </a:xfrm>
          </p:grpSpPr>
          <p:sp>
            <p:nvSpPr>
              <p:cNvPr id="226" name="Flowchart: Stored Data 225">
                <a:extLst>
                  <a:ext uri="{FF2B5EF4-FFF2-40B4-BE49-F238E27FC236}">
                    <a16:creationId xmlns:a16="http://schemas.microsoft.com/office/drawing/2014/main" id="{5833FF20-0F7E-4F46-A68A-1AE13C2864D8}"/>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7" name="Flowchart: Stored Data 226">
                <a:extLst>
                  <a:ext uri="{FF2B5EF4-FFF2-40B4-BE49-F238E27FC236}">
                    <a16:creationId xmlns:a16="http://schemas.microsoft.com/office/drawing/2014/main" id="{465A5449-AAC7-4807-B449-1CB6A0C377C6}"/>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228" name="Flowchart: Stored Data 227">
                <a:extLst>
                  <a:ext uri="{FF2B5EF4-FFF2-40B4-BE49-F238E27FC236}">
                    <a16:creationId xmlns:a16="http://schemas.microsoft.com/office/drawing/2014/main" id="{B2FCE6FD-60A1-46FF-8708-F541CFE1BB5A}"/>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9" name="Flowchart: Stored Data 228">
                <a:extLst>
                  <a:ext uri="{FF2B5EF4-FFF2-40B4-BE49-F238E27FC236}">
                    <a16:creationId xmlns:a16="http://schemas.microsoft.com/office/drawing/2014/main" id="{81BD395D-BEF3-4A57-A6C5-FECACBFA3CA6}"/>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30" name="Oval 229">
                <a:extLst>
                  <a:ext uri="{FF2B5EF4-FFF2-40B4-BE49-F238E27FC236}">
                    <a16:creationId xmlns:a16="http://schemas.microsoft.com/office/drawing/2014/main" id="{991CBD31-0B74-47AA-AD55-DDAC1DA28A2D}"/>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31" name="Oval 230">
                <a:extLst>
                  <a:ext uri="{FF2B5EF4-FFF2-40B4-BE49-F238E27FC236}">
                    <a16:creationId xmlns:a16="http://schemas.microsoft.com/office/drawing/2014/main" id="{9729C246-69F4-44B6-B388-F1240AD8DE29}"/>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232" name="Picture 2">
                <a:extLst>
                  <a:ext uri="{FF2B5EF4-FFF2-40B4-BE49-F238E27FC236}">
                    <a16:creationId xmlns:a16="http://schemas.microsoft.com/office/drawing/2014/main" id="{BA3173F3-D46F-4D15-BB2F-EB02617D25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Picture 3">
                <a:extLst>
                  <a:ext uri="{FF2B5EF4-FFF2-40B4-BE49-F238E27FC236}">
                    <a16:creationId xmlns:a16="http://schemas.microsoft.com/office/drawing/2014/main" id="{D71DD292-2021-49E9-9C31-4B64C4A2AF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4" name="Oval 223">
              <a:extLst>
                <a:ext uri="{FF2B5EF4-FFF2-40B4-BE49-F238E27FC236}">
                  <a16:creationId xmlns:a16="http://schemas.microsoft.com/office/drawing/2014/main" id="{B2F0975B-2D84-4EA6-8E96-CA1B9C73547C}"/>
                </a:ext>
              </a:extLst>
            </p:cNvPr>
            <p:cNvSpPr/>
            <p:nvPr/>
          </p:nvSpPr>
          <p:spPr>
            <a:xfrm rot="5400000">
              <a:off x="5186579" y="5506179"/>
              <a:ext cx="348943" cy="356621"/>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5" name="Moon 224">
              <a:extLst>
                <a:ext uri="{FF2B5EF4-FFF2-40B4-BE49-F238E27FC236}">
                  <a16:creationId xmlns:a16="http://schemas.microsoft.com/office/drawing/2014/main" id="{48E7B227-9F3F-4312-91E4-4B1A1A3E5F55}"/>
                </a:ext>
              </a:extLst>
            </p:cNvPr>
            <p:cNvSpPr/>
            <p:nvPr/>
          </p:nvSpPr>
          <p:spPr>
            <a:xfrm>
              <a:off x="4975468" y="5464088"/>
              <a:ext cx="187694"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grpSp>
        <p:nvGrpSpPr>
          <p:cNvPr id="234" name="Group 233">
            <a:extLst>
              <a:ext uri="{FF2B5EF4-FFF2-40B4-BE49-F238E27FC236}">
                <a16:creationId xmlns:a16="http://schemas.microsoft.com/office/drawing/2014/main" id="{DE787E4B-B98E-42DD-B925-8BBC6F927CD5}"/>
              </a:ext>
            </a:extLst>
          </p:cNvPr>
          <p:cNvGrpSpPr>
            <a:grpSpLocks/>
          </p:cNvGrpSpPr>
          <p:nvPr/>
        </p:nvGrpSpPr>
        <p:grpSpPr bwMode="auto">
          <a:xfrm>
            <a:off x="3082932" y="4816586"/>
            <a:ext cx="783956" cy="476250"/>
            <a:chOff x="-240458" y="0"/>
            <a:chExt cx="1613973" cy="1222235"/>
          </a:xfrm>
        </p:grpSpPr>
        <p:sp>
          <p:nvSpPr>
            <p:cNvPr id="235" name="Oval 234">
              <a:extLst>
                <a:ext uri="{FF2B5EF4-FFF2-40B4-BE49-F238E27FC236}">
                  <a16:creationId xmlns:a16="http://schemas.microsoft.com/office/drawing/2014/main" id="{EE579B32-48E7-43A0-AD4C-656701941610}"/>
                </a:ext>
              </a:extLst>
            </p:cNvPr>
            <p:cNvSpPr>
              <a:spLocks noChangeArrowheads="1"/>
            </p:cNvSpPr>
            <p:nvPr/>
          </p:nvSpPr>
          <p:spPr bwMode="auto">
            <a:xfrm>
              <a:off x="1942" y="22085"/>
              <a:ext cx="1152525" cy="1200150"/>
            </a:xfrm>
            <a:prstGeom prst="ellipse">
              <a:avLst/>
            </a:prstGeom>
            <a:noFill/>
            <a:ln w="28575">
              <a:solidFill>
                <a:srgbClr val="FF0000"/>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FF0000"/>
                </a:solidFill>
                <a:latin typeface="Arial"/>
                <a:cs typeface="Arial"/>
              </a:endParaRPr>
            </a:p>
            <a:p>
              <a:pPr algn="ctr">
                <a:lnSpc>
                  <a:spcPts val="1600"/>
                </a:lnSpc>
                <a:defRPr sz="1000"/>
              </a:pPr>
              <a:endParaRPr lang="en-GB" sz="1800" b="1">
                <a:solidFill>
                  <a:srgbClr val="FF0000"/>
                </a:solidFill>
                <a:latin typeface="Arial"/>
                <a:cs typeface="Arial"/>
              </a:endParaRPr>
            </a:p>
            <a:p>
              <a:pPr algn="ctr">
                <a:lnSpc>
                  <a:spcPts val="1600"/>
                </a:lnSpc>
                <a:defRPr sz="1000"/>
              </a:pPr>
              <a:endParaRPr lang="en-GB" sz="1800" b="1">
                <a:solidFill>
                  <a:srgbClr val="FF0000"/>
                </a:solidFill>
                <a:latin typeface="Arial"/>
                <a:cs typeface="Arial"/>
              </a:endParaRPr>
            </a:p>
            <a:p>
              <a:pPr algn="ctr">
                <a:lnSpc>
                  <a:spcPts val="1100"/>
                </a:lnSpc>
                <a:defRPr sz="1000"/>
              </a:pPr>
              <a:endParaRPr lang="en-GB" sz="1200" b="1">
                <a:solidFill>
                  <a:srgbClr val="FF0000"/>
                </a:solidFill>
                <a:latin typeface="Arial"/>
                <a:cs typeface="Arial"/>
              </a:endParaRPr>
            </a:p>
            <a:p>
              <a:pPr algn="ctr">
                <a:lnSpc>
                  <a:spcPts val="1000"/>
                </a:lnSpc>
                <a:defRPr sz="1000"/>
              </a:pPr>
              <a:endParaRPr lang="en-GB" sz="1000">
                <a:solidFill>
                  <a:srgbClr val="FF0000"/>
                </a:solidFill>
                <a:latin typeface="Calibri" panose="020F0502020204030204"/>
              </a:endParaRPr>
            </a:p>
          </p:txBody>
        </p:sp>
        <p:sp>
          <p:nvSpPr>
            <p:cNvPr id="236" name="Text Box 114">
              <a:extLst>
                <a:ext uri="{FF2B5EF4-FFF2-40B4-BE49-F238E27FC236}">
                  <a16:creationId xmlns:a16="http://schemas.microsoft.com/office/drawing/2014/main" id="{5579D7A0-CC5C-4556-9615-1CD115EFC2CF}"/>
                </a:ext>
              </a:extLst>
            </p:cNvPr>
            <p:cNvSpPr txBox="1">
              <a:spLocks noChangeArrowheads="1"/>
            </p:cNvSpPr>
            <p:nvPr/>
          </p:nvSpPr>
          <p:spPr bwMode="auto">
            <a:xfrm>
              <a:off x="112233" y="813091"/>
              <a:ext cx="742305" cy="359018"/>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dirty="0">
                  <a:solidFill>
                    <a:srgbClr val="FF0000"/>
                  </a:solidFill>
                  <a:latin typeface="Times New Roman"/>
                  <a:cs typeface="Times New Roman"/>
                </a:rPr>
                <a:t>  </a:t>
              </a:r>
              <a:r>
                <a:rPr lang="en-GB" sz="800" b="1" dirty="0">
                  <a:solidFill>
                    <a:srgbClr val="FF0000"/>
                  </a:solidFill>
                  <a:latin typeface="Times New Roman"/>
                  <a:cs typeface="Times New Roman"/>
                </a:rPr>
                <a:t> PQC</a:t>
              </a:r>
              <a:endParaRPr lang="en-GB" sz="800" dirty="0">
                <a:solidFill>
                  <a:srgbClr val="FF0000"/>
                </a:solidFill>
                <a:latin typeface="Calibri" panose="020F0502020204030204"/>
              </a:endParaRPr>
            </a:p>
          </p:txBody>
        </p:sp>
        <p:sp>
          <p:nvSpPr>
            <p:cNvPr id="237" name="Line 115">
              <a:extLst>
                <a:ext uri="{FF2B5EF4-FFF2-40B4-BE49-F238E27FC236}">
                  <a16:creationId xmlns:a16="http://schemas.microsoft.com/office/drawing/2014/main" id="{BF6E18CF-73E0-4EDE-85F2-D94A06396A31}"/>
                </a:ext>
              </a:extLst>
            </p:cNvPr>
            <p:cNvSpPr>
              <a:spLocks noChangeShapeType="1"/>
            </p:cNvSpPr>
            <p:nvPr/>
          </p:nvSpPr>
          <p:spPr bwMode="auto">
            <a:xfrm>
              <a:off x="40044" y="449965"/>
              <a:ext cx="10858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srgbClr val="FF0000"/>
                </a:solidFill>
                <a:latin typeface="Calibri" panose="020F0502020204030204"/>
              </a:endParaRPr>
            </a:p>
          </p:txBody>
        </p:sp>
        <p:sp>
          <p:nvSpPr>
            <p:cNvPr id="238" name="Line 116">
              <a:extLst>
                <a:ext uri="{FF2B5EF4-FFF2-40B4-BE49-F238E27FC236}">
                  <a16:creationId xmlns:a16="http://schemas.microsoft.com/office/drawing/2014/main" id="{C4915D02-F2AD-4F32-81BE-7EE94AB660FB}"/>
                </a:ext>
              </a:extLst>
            </p:cNvPr>
            <p:cNvSpPr>
              <a:spLocks noChangeShapeType="1"/>
            </p:cNvSpPr>
            <p:nvPr/>
          </p:nvSpPr>
          <p:spPr bwMode="auto">
            <a:xfrm>
              <a:off x="40044" y="804792"/>
              <a:ext cx="10858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srgbClr val="FF0000"/>
                </a:solidFill>
                <a:latin typeface="Calibri" panose="020F0502020204030204"/>
              </a:endParaRPr>
            </a:p>
          </p:txBody>
        </p:sp>
        <p:sp>
          <p:nvSpPr>
            <p:cNvPr id="239" name="Text Box 117">
              <a:extLst>
                <a:ext uri="{FF2B5EF4-FFF2-40B4-BE49-F238E27FC236}">
                  <a16:creationId xmlns:a16="http://schemas.microsoft.com/office/drawing/2014/main" id="{E64FA709-8717-4BC4-A5C8-5346DDF013CE}"/>
                </a:ext>
              </a:extLst>
            </p:cNvPr>
            <p:cNvSpPr txBox="1">
              <a:spLocks noChangeArrowheads="1"/>
            </p:cNvSpPr>
            <p:nvPr/>
          </p:nvSpPr>
          <p:spPr bwMode="auto">
            <a:xfrm>
              <a:off x="18500" y="0"/>
              <a:ext cx="1123224" cy="379535"/>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b="1" dirty="0">
                  <a:solidFill>
                    <a:srgbClr val="FF0000"/>
                  </a:solidFill>
                  <a:latin typeface="Times New Roman"/>
                  <a:cs typeface="Times New Roman"/>
                </a:rPr>
                <a:t> NG</a:t>
              </a:r>
              <a:endParaRPr lang="en-GB" sz="800" dirty="0">
                <a:solidFill>
                  <a:srgbClr val="FF0000"/>
                </a:solidFill>
                <a:latin typeface="Calibri" panose="020F0502020204030204"/>
              </a:endParaRPr>
            </a:p>
          </p:txBody>
        </p:sp>
        <p:sp>
          <p:nvSpPr>
            <p:cNvPr id="240" name="Text Box 119">
              <a:extLst>
                <a:ext uri="{FF2B5EF4-FFF2-40B4-BE49-F238E27FC236}">
                  <a16:creationId xmlns:a16="http://schemas.microsoft.com/office/drawing/2014/main" id="{01FF6AB2-F7C1-4807-AA4D-58330D7284F9}"/>
                </a:ext>
              </a:extLst>
            </p:cNvPr>
            <p:cNvSpPr txBox="1">
              <a:spLocks noChangeArrowheads="1"/>
            </p:cNvSpPr>
            <p:nvPr/>
          </p:nvSpPr>
          <p:spPr bwMode="auto">
            <a:xfrm>
              <a:off x="-240458" y="527492"/>
              <a:ext cx="1613973" cy="479984"/>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400" b="1" dirty="0">
                  <a:solidFill>
                    <a:srgbClr val="FF0000"/>
                  </a:solidFill>
                  <a:latin typeface="Arial"/>
                  <a:cs typeface="Arial"/>
                </a:rPr>
                <a:t>  </a:t>
              </a:r>
              <a:r>
                <a:rPr lang="en-US" sz="400" dirty="0">
                  <a:solidFill>
                    <a:srgbClr val="FF0000"/>
                  </a:solidFill>
                  <a:latin typeface="Arial"/>
                  <a:cs typeface="Arial"/>
                </a:rPr>
                <a:t>Day- Month- Year</a:t>
              </a:r>
              <a:endParaRPr lang="en-US" sz="400" dirty="0">
                <a:solidFill>
                  <a:srgbClr val="FF0000"/>
                </a:solidFill>
                <a:latin typeface="Calibri" panose="020F0502020204030204"/>
              </a:endParaRPr>
            </a:p>
          </p:txBody>
        </p:sp>
      </p:grpSp>
      <p:grpSp>
        <p:nvGrpSpPr>
          <p:cNvPr id="304" name="Group 297">
            <a:extLst>
              <a:ext uri="{FF2B5EF4-FFF2-40B4-BE49-F238E27FC236}">
                <a16:creationId xmlns:a16="http://schemas.microsoft.com/office/drawing/2014/main" id="{1661F137-C03F-4C25-937C-008B8B177A67}"/>
              </a:ext>
            </a:extLst>
          </p:cNvPr>
          <p:cNvGrpSpPr>
            <a:grpSpLocks/>
          </p:cNvGrpSpPr>
          <p:nvPr/>
        </p:nvGrpSpPr>
        <p:grpSpPr bwMode="auto">
          <a:xfrm rot="10800000">
            <a:off x="6141773" y="2339795"/>
            <a:ext cx="328587" cy="404280"/>
            <a:chOff x="4239272" y="4596799"/>
            <a:chExt cx="1499664" cy="1866627"/>
          </a:xfrm>
        </p:grpSpPr>
        <p:grpSp>
          <p:nvGrpSpPr>
            <p:cNvPr id="305" name="Group 304">
              <a:extLst>
                <a:ext uri="{FF2B5EF4-FFF2-40B4-BE49-F238E27FC236}">
                  <a16:creationId xmlns:a16="http://schemas.microsoft.com/office/drawing/2014/main" id="{29B947C8-BE35-43B1-B96D-864DDDA4F85D}"/>
                </a:ext>
              </a:extLst>
            </p:cNvPr>
            <p:cNvGrpSpPr>
              <a:grpSpLocks/>
            </p:cNvGrpSpPr>
            <p:nvPr/>
          </p:nvGrpSpPr>
          <p:grpSpPr bwMode="auto">
            <a:xfrm rot="-5400000">
              <a:off x="4055790" y="4780281"/>
              <a:ext cx="1866627" cy="1499664"/>
              <a:chOff x="1907236" y="2765397"/>
              <a:chExt cx="1511457" cy="1339701"/>
            </a:xfrm>
          </p:grpSpPr>
          <p:sp>
            <p:nvSpPr>
              <p:cNvPr id="308" name="Flowchart: Stored Data 307">
                <a:extLst>
                  <a:ext uri="{FF2B5EF4-FFF2-40B4-BE49-F238E27FC236}">
                    <a16:creationId xmlns:a16="http://schemas.microsoft.com/office/drawing/2014/main" id="{3B2DB459-36CB-4B78-98D9-6FD022DF50C5}"/>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09" name="Flowchart: Stored Data 308">
                <a:extLst>
                  <a:ext uri="{FF2B5EF4-FFF2-40B4-BE49-F238E27FC236}">
                    <a16:creationId xmlns:a16="http://schemas.microsoft.com/office/drawing/2014/main" id="{7123AD6F-442B-424B-A177-974AD916CABC}"/>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310" name="Flowchart: Stored Data 309">
                <a:extLst>
                  <a:ext uri="{FF2B5EF4-FFF2-40B4-BE49-F238E27FC236}">
                    <a16:creationId xmlns:a16="http://schemas.microsoft.com/office/drawing/2014/main" id="{F3B9C2DE-37D5-4ADF-B4FB-DBE670549591}"/>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1" name="Flowchart: Stored Data 310">
                <a:extLst>
                  <a:ext uri="{FF2B5EF4-FFF2-40B4-BE49-F238E27FC236}">
                    <a16:creationId xmlns:a16="http://schemas.microsoft.com/office/drawing/2014/main" id="{BFBDD40A-640A-4D71-9235-49D48E1A9A49}"/>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2" name="Oval 311">
                <a:extLst>
                  <a:ext uri="{FF2B5EF4-FFF2-40B4-BE49-F238E27FC236}">
                    <a16:creationId xmlns:a16="http://schemas.microsoft.com/office/drawing/2014/main" id="{3DAB6C89-0F56-4B02-B632-BEE317D92645}"/>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3" name="Oval 312">
                <a:extLst>
                  <a:ext uri="{FF2B5EF4-FFF2-40B4-BE49-F238E27FC236}">
                    <a16:creationId xmlns:a16="http://schemas.microsoft.com/office/drawing/2014/main" id="{90BEDD7C-25C2-4452-9D9E-F378AB3DAE72}"/>
                  </a:ext>
                </a:extLst>
              </p:cNvPr>
              <p:cNvSpPr/>
              <p:nvPr/>
            </p:nvSpPr>
            <p:spPr>
              <a:xfrm>
                <a:off x="2293938" y="3502046"/>
                <a:ext cx="472629" cy="475074"/>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314" name="Picture 2">
                <a:extLst>
                  <a:ext uri="{FF2B5EF4-FFF2-40B4-BE49-F238E27FC236}">
                    <a16:creationId xmlns:a16="http://schemas.microsoft.com/office/drawing/2014/main" id="{2CBDD1B8-DEB4-4FA3-8A79-E75DCAD05E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 name="Picture 3">
                <a:extLst>
                  <a:ext uri="{FF2B5EF4-FFF2-40B4-BE49-F238E27FC236}">
                    <a16:creationId xmlns:a16="http://schemas.microsoft.com/office/drawing/2014/main" id="{A1A1669A-F871-4D17-B267-0AF53BDD3FF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6" name="Oval 305">
              <a:extLst>
                <a:ext uri="{FF2B5EF4-FFF2-40B4-BE49-F238E27FC236}">
                  <a16:creationId xmlns:a16="http://schemas.microsoft.com/office/drawing/2014/main" id="{84C8B3CA-2309-4CC9-A45F-D77A63D734EF}"/>
                </a:ext>
              </a:extLst>
            </p:cNvPr>
            <p:cNvSpPr/>
            <p:nvPr/>
          </p:nvSpPr>
          <p:spPr>
            <a:xfrm rot="5400000">
              <a:off x="5186579" y="5506179"/>
              <a:ext cx="348943" cy="356621"/>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07" name="Moon 306">
              <a:extLst>
                <a:ext uri="{FF2B5EF4-FFF2-40B4-BE49-F238E27FC236}">
                  <a16:creationId xmlns:a16="http://schemas.microsoft.com/office/drawing/2014/main" id="{EAC5D54F-89EE-4AA3-90DB-C63C1DB3CD94}"/>
                </a:ext>
              </a:extLst>
            </p:cNvPr>
            <p:cNvSpPr/>
            <p:nvPr/>
          </p:nvSpPr>
          <p:spPr>
            <a:xfrm>
              <a:off x="4975468" y="5464088"/>
              <a:ext cx="187694" cy="456801"/>
            </a:xfrm>
            <a:prstGeom prst="moon">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pic>
        <p:nvPicPr>
          <p:cNvPr id="317" name="Picture 316">
            <a:extLst>
              <a:ext uri="{FF2B5EF4-FFF2-40B4-BE49-F238E27FC236}">
                <a16:creationId xmlns:a16="http://schemas.microsoft.com/office/drawing/2014/main" id="{60E92C3A-800F-4ADF-B0AD-A3B516951C27}"/>
              </a:ext>
            </a:extLst>
          </p:cNvPr>
          <p:cNvPicPr>
            <a:picLocks noChangeAspect="1"/>
          </p:cNvPicPr>
          <p:nvPr/>
        </p:nvPicPr>
        <p:blipFill>
          <a:blip r:embed="rId15"/>
          <a:stretch>
            <a:fillRect/>
          </a:stretch>
        </p:blipFill>
        <p:spPr>
          <a:xfrm>
            <a:off x="7055072" y="2808226"/>
            <a:ext cx="1801871" cy="1595941"/>
          </a:xfrm>
          <a:prstGeom prst="rect">
            <a:avLst/>
          </a:prstGeom>
          <a:ln>
            <a:solidFill>
              <a:schemeClr val="tx1">
                <a:lumMod val="50000"/>
                <a:lumOff val="50000"/>
              </a:schemeClr>
            </a:solidFill>
          </a:ln>
        </p:spPr>
      </p:pic>
      <p:pic>
        <p:nvPicPr>
          <p:cNvPr id="319" name="Picture 318">
            <a:extLst>
              <a:ext uri="{FF2B5EF4-FFF2-40B4-BE49-F238E27FC236}">
                <a16:creationId xmlns:a16="http://schemas.microsoft.com/office/drawing/2014/main" id="{4488AB7F-34EA-490B-8DF5-3DF298C02C0B}"/>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2532" b="92405" l="9091" r="93182">
                        <a14:foregroundMark x1="42424" y1="6329" x2="42424" y2="6329"/>
                        <a14:foregroundMark x1="85606" y1="63291" x2="85606" y2="63291"/>
                        <a14:foregroundMark x1="92424" y1="53165" x2="92424" y2="53165"/>
                        <a14:foregroundMark x1="93182" y1="55696" x2="93182" y2="55696"/>
                        <a14:foregroundMark x1="64394" y1="92405" x2="64394" y2="92405"/>
                      </a14:backgroundRemoval>
                    </a14:imgEffect>
                  </a14:imgLayer>
                </a14:imgProps>
              </a:ext>
              <a:ext uri="{28A0092B-C50C-407E-A947-70E740481C1C}">
                <a14:useLocalDpi xmlns:a14="http://schemas.microsoft.com/office/drawing/2010/main"/>
              </a:ext>
            </a:extLst>
          </a:blip>
          <a:stretch>
            <a:fillRect/>
          </a:stretch>
        </p:blipFill>
        <p:spPr>
          <a:xfrm>
            <a:off x="6786361" y="2237893"/>
            <a:ext cx="572536" cy="408387"/>
          </a:xfrm>
          <a:prstGeom prst="rect">
            <a:avLst/>
          </a:prstGeom>
        </p:spPr>
      </p:pic>
      <p:pic>
        <p:nvPicPr>
          <p:cNvPr id="320" name="Picture 319">
            <a:extLst>
              <a:ext uri="{FF2B5EF4-FFF2-40B4-BE49-F238E27FC236}">
                <a16:creationId xmlns:a16="http://schemas.microsoft.com/office/drawing/2014/main" id="{76F5BB28-35C0-49AE-A8E3-6EF3F63BFE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84532" y="2202802"/>
            <a:ext cx="219634" cy="201401"/>
          </a:xfrm>
          <a:prstGeom prst="rect">
            <a:avLst/>
          </a:prstGeom>
          <a:ln w="28575">
            <a:noFill/>
          </a:ln>
        </p:spPr>
      </p:pic>
      <p:grpSp>
        <p:nvGrpSpPr>
          <p:cNvPr id="321" name="Group 810">
            <a:extLst>
              <a:ext uri="{FF2B5EF4-FFF2-40B4-BE49-F238E27FC236}">
                <a16:creationId xmlns:a16="http://schemas.microsoft.com/office/drawing/2014/main" id="{89147AE3-DBB7-4DA5-978C-E469D6E00EA3}"/>
              </a:ext>
            </a:extLst>
          </p:cNvPr>
          <p:cNvGrpSpPr>
            <a:grpSpLocks/>
          </p:cNvGrpSpPr>
          <p:nvPr/>
        </p:nvGrpSpPr>
        <p:grpSpPr bwMode="auto">
          <a:xfrm rot="-2700000">
            <a:off x="6409764" y="2317528"/>
            <a:ext cx="316977" cy="355532"/>
            <a:chOff x="2396" y="2242"/>
            <a:chExt cx="885" cy="907"/>
          </a:xfrm>
        </p:grpSpPr>
        <p:sp>
          <p:nvSpPr>
            <p:cNvPr id="322" name="AutoShape 811">
              <a:extLst>
                <a:ext uri="{FF2B5EF4-FFF2-40B4-BE49-F238E27FC236}">
                  <a16:creationId xmlns:a16="http://schemas.microsoft.com/office/drawing/2014/main" id="{DD7C98CD-DD91-419D-BDAA-ADE37FAC741C}"/>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3" name="AutoShape 812">
              <a:extLst>
                <a:ext uri="{FF2B5EF4-FFF2-40B4-BE49-F238E27FC236}">
                  <a16:creationId xmlns:a16="http://schemas.microsoft.com/office/drawing/2014/main" id="{9B2868EA-F48C-4AB2-ABBB-460A1C993F23}"/>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nvGrpSpPr>
            <p:cNvPr id="324" name="Group 813">
              <a:extLst>
                <a:ext uri="{FF2B5EF4-FFF2-40B4-BE49-F238E27FC236}">
                  <a16:creationId xmlns:a16="http://schemas.microsoft.com/office/drawing/2014/main" id="{6408BF76-1C4B-4BA0-A3BE-0C7210638653}"/>
                </a:ext>
              </a:extLst>
            </p:cNvPr>
            <p:cNvGrpSpPr>
              <a:grpSpLocks/>
            </p:cNvGrpSpPr>
            <p:nvPr/>
          </p:nvGrpSpPr>
          <p:grpSpPr bwMode="auto">
            <a:xfrm>
              <a:off x="2396" y="2264"/>
              <a:ext cx="885" cy="885"/>
              <a:chOff x="2396" y="2264"/>
              <a:chExt cx="885" cy="885"/>
            </a:xfrm>
          </p:grpSpPr>
          <p:sp>
            <p:nvSpPr>
              <p:cNvPr id="355" name="Freeform 814">
                <a:extLst>
                  <a:ext uri="{FF2B5EF4-FFF2-40B4-BE49-F238E27FC236}">
                    <a16:creationId xmlns:a16="http://schemas.microsoft.com/office/drawing/2014/main" id="{D476C77C-7E9B-41C2-B82C-932B20D4D468}"/>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sp>
            <p:nvSpPr>
              <p:cNvPr id="356" name="Freeform 815">
                <a:extLst>
                  <a:ext uri="{FF2B5EF4-FFF2-40B4-BE49-F238E27FC236}">
                    <a16:creationId xmlns:a16="http://schemas.microsoft.com/office/drawing/2014/main" id="{BF3524D0-9F87-48E0-AC8D-F2BF0E094158}"/>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grpSp>
        <p:sp>
          <p:nvSpPr>
            <p:cNvPr id="325" name="AutoShape 816">
              <a:extLst>
                <a:ext uri="{FF2B5EF4-FFF2-40B4-BE49-F238E27FC236}">
                  <a16:creationId xmlns:a16="http://schemas.microsoft.com/office/drawing/2014/main" id="{1FDAD0A3-2950-4722-9A4D-F495A3645B15}"/>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6" name="AutoShape 817">
              <a:extLst>
                <a:ext uri="{FF2B5EF4-FFF2-40B4-BE49-F238E27FC236}">
                  <a16:creationId xmlns:a16="http://schemas.microsoft.com/office/drawing/2014/main" id="{B69E2E56-3425-47D4-8899-7459E78D28B1}"/>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7" name="AutoShape 818">
              <a:extLst>
                <a:ext uri="{FF2B5EF4-FFF2-40B4-BE49-F238E27FC236}">
                  <a16:creationId xmlns:a16="http://schemas.microsoft.com/office/drawing/2014/main" id="{A0976CAF-D815-4945-A8E1-0525C606327B}"/>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8" name="Oval 819">
              <a:extLst>
                <a:ext uri="{FF2B5EF4-FFF2-40B4-BE49-F238E27FC236}">
                  <a16:creationId xmlns:a16="http://schemas.microsoft.com/office/drawing/2014/main" id="{5CFDDA0F-526F-4F18-9228-4468668DF00F}"/>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9" name="AutoShape 820">
              <a:extLst>
                <a:ext uri="{FF2B5EF4-FFF2-40B4-BE49-F238E27FC236}">
                  <a16:creationId xmlns:a16="http://schemas.microsoft.com/office/drawing/2014/main" id="{E43ECB79-A890-444A-BBA1-26E8D0A2598F}"/>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0" name="AutoShape 821">
              <a:extLst>
                <a:ext uri="{FF2B5EF4-FFF2-40B4-BE49-F238E27FC236}">
                  <a16:creationId xmlns:a16="http://schemas.microsoft.com/office/drawing/2014/main" id="{EC601716-AD6F-4842-9325-0A1510A4B0AD}"/>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1" name="AutoShape 822">
              <a:extLst>
                <a:ext uri="{FF2B5EF4-FFF2-40B4-BE49-F238E27FC236}">
                  <a16:creationId xmlns:a16="http://schemas.microsoft.com/office/drawing/2014/main" id="{BDA7F213-75DE-426C-8EC8-229FE555EF04}"/>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2" name="AutoShape 823">
              <a:extLst>
                <a:ext uri="{FF2B5EF4-FFF2-40B4-BE49-F238E27FC236}">
                  <a16:creationId xmlns:a16="http://schemas.microsoft.com/office/drawing/2014/main" id="{82281F22-F895-4416-BDCD-7EEC0ABF2E0F}"/>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3" name="AutoShape 824">
              <a:extLst>
                <a:ext uri="{FF2B5EF4-FFF2-40B4-BE49-F238E27FC236}">
                  <a16:creationId xmlns:a16="http://schemas.microsoft.com/office/drawing/2014/main" id="{1271D6D0-05BD-4652-BF9A-62958FAFBF20}"/>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4" name="AutoShape 825">
              <a:extLst>
                <a:ext uri="{FF2B5EF4-FFF2-40B4-BE49-F238E27FC236}">
                  <a16:creationId xmlns:a16="http://schemas.microsoft.com/office/drawing/2014/main" id="{A0F6FD03-D3DC-4909-9C17-92ACAF488900}"/>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5" name="AutoShape 826">
              <a:extLst>
                <a:ext uri="{FF2B5EF4-FFF2-40B4-BE49-F238E27FC236}">
                  <a16:creationId xmlns:a16="http://schemas.microsoft.com/office/drawing/2014/main" id="{307BF23F-F7B1-4293-93EB-CAD88E152325}"/>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6" name="AutoShape 827">
              <a:extLst>
                <a:ext uri="{FF2B5EF4-FFF2-40B4-BE49-F238E27FC236}">
                  <a16:creationId xmlns:a16="http://schemas.microsoft.com/office/drawing/2014/main" id="{5EB6FCE4-235B-47B5-A847-84A93E0C34D8}"/>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7" name="AutoShape 828">
              <a:extLst>
                <a:ext uri="{FF2B5EF4-FFF2-40B4-BE49-F238E27FC236}">
                  <a16:creationId xmlns:a16="http://schemas.microsoft.com/office/drawing/2014/main" id="{8891487E-DD59-4BD9-B0FC-6CCCEFA6E243}"/>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8" name="AutoShape 829">
              <a:extLst>
                <a:ext uri="{FF2B5EF4-FFF2-40B4-BE49-F238E27FC236}">
                  <a16:creationId xmlns:a16="http://schemas.microsoft.com/office/drawing/2014/main" id="{FFC8B77A-F69E-4CBC-B2CD-6156F564EF1F}"/>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9" name="AutoShape 830">
              <a:extLst>
                <a:ext uri="{FF2B5EF4-FFF2-40B4-BE49-F238E27FC236}">
                  <a16:creationId xmlns:a16="http://schemas.microsoft.com/office/drawing/2014/main" id="{054CFC27-1F4E-4DDC-B71A-586DD98356CD}"/>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0" name="AutoShape 831">
              <a:extLst>
                <a:ext uri="{FF2B5EF4-FFF2-40B4-BE49-F238E27FC236}">
                  <a16:creationId xmlns:a16="http://schemas.microsoft.com/office/drawing/2014/main" id="{0325B484-AEFD-4F27-8009-CEF90184DF5A}"/>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1" name="AutoShape 832">
              <a:extLst>
                <a:ext uri="{FF2B5EF4-FFF2-40B4-BE49-F238E27FC236}">
                  <a16:creationId xmlns:a16="http://schemas.microsoft.com/office/drawing/2014/main" id="{34BF7A49-BB5E-465A-AF63-A0564FEF1EC1}"/>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2" name="AutoShape 833">
              <a:extLst>
                <a:ext uri="{FF2B5EF4-FFF2-40B4-BE49-F238E27FC236}">
                  <a16:creationId xmlns:a16="http://schemas.microsoft.com/office/drawing/2014/main" id="{78E2C62F-1797-48E7-8C62-4D592922CC88}"/>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3" name="AutoShape 834">
              <a:extLst>
                <a:ext uri="{FF2B5EF4-FFF2-40B4-BE49-F238E27FC236}">
                  <a16:creationId xmlns:a16="http://schemas.microsoft.com/office/drawing/2014/main" id="{A03A88ED-4B49-4D38-8891-3AE444960D07}"/>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4" name="AutoShape 835">
              <a:extLst>
                <a:ext uri="{FF2B5EF4-FFF2-40B4-BE49-F238E27FC236}">
                  <a16:creationId xmlns:a16="http://schemas.microsoft.com/office/drawing/2014/main" id="{4442B945-7F87-4391-9D7A-AD3B8921EF7D}"/>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5" name="AutoShape 836">
              <a:extLst>
                <a:ext uri="{FF2B5EF4-FFF2-40B4-BE49-F238E27FC236}">
                  <a16:creationId xmlns:a16="http://schemas.microsoft.com/office/drawing/2014/main" id="{23EC725F-F43E-4B7A-A6B2-BE3C4F86B6BA}"/>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6" name="AutoShape 837">
              <a:extLst>
                <a:ext uri="{FF2B5EF4-FFF2-40B4-BE49-F238E27FC236}">
                  <a16:creationId xmlns:a16="http://schemas.microsoft.com/office/drawing/2014/main" id="{45461CF6-BF82-4EC4-AEF6-4A53AAE95FF4}"/>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7" name="AutoShape 838">
              <a:extLst>
                <a:ext uri="{FF2B5EF4-FFF2-40B4-BE49-F238E27FC236}">
                  <a16:creationId xmlns:a16="http://schemas.microsoft.com/office/drawing/2014/main" id="{32AD9B75-D0D7-430F-AEA9-53D341F789E7}"/>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8" name="AutoShape 839">
              <a:extLst>
                <a:ext uri="{FF2B5EF4-FFF2-40B4-BE49-F238E27FC236}">
                  <a16:creationId xmlns:a16="http://schemas.microsoft.com/office/drawing/2014/main" id="{ED0B61C1-40BB-4AB7-8039-357BD3FFEB85}"/>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9" name="AutoShape 840">
              <a:extLst>
                <a:ext uri="{FF2B5EF4-FFF2-40B4-BE49-F238E27FC236}">
                  <a16:creationId xmlns:a16="http://schemas.microsoft.com/office/drawing/2014/main" id="{E9EC7CAE-B397-49BF-859F-CB56AED8DDC1}"/>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0" name="AutoShape 841">
              <a:extLst>
                <a:ext uri="{FF2B5EF4-FFF2-40B4-BE49-F238E27FC236}">
                  <a16:creationId xmlns:a16="http://schemas.microsoft.com/office/drawing/2014/main" id="{8A8C1CDC-A6D3-40B9-BB47-7368F99D1801}"/>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1" name="AutoShape 842">
              <a:extLst>
                <a:ext uri="{FF2B5EF4-FFF2-40B4-BE49-F238E27FC236}">
                  <a16:creationId xmlns:a16="http://schemas.microsoft.com/office/drawing/2014/main" id="{06414A6C-E6C0-4412-AD4E-9CE713E321E0}"/>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2" name="AutoShape 843">
              <a:extLst>
                <a:ext uri="{FF2B5EF4-FFF2-40B4-BE49-F238E27FC236}">
                  <a16:creationId xmlns:a16="http://schemas.microsoft.com/office/drawing/2014/main" id="{1E423168-0650-487F-905B-CBBA7D02D314}"/>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3" name="AutoShape 844">
              <a:extLst>
                <a:ext uri="{FF2B5EF4-FFF2-40B4-BE49-F238E27FC236}">
                  <a16:creationId xmlns:a16="http://schemas.microsoft.com/office/drawing/2014/main" id="{5FCE739E-94B7-4EAF-8984-3FD46CF4FF71}"/>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4" name="AutoShape 845">
              <a:extLst>
                <a:ext uri="{FF2B5EF4-FFF2-40B4-BE49-F238E27FC236}">
                  <a16:creationId xmlns:a16="http://schemas.microsoft.com/office/drawing/2014/main" id="{C027A565-5371-4F91-AC40-C3886E98FB70}"/>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sp>
        <p:nvSpPr>
          <p:cNvPr id="357" name="二等辺三角形 7172">
            <a:extLst>
              <a:ext uri="{FF2B5EF4-FFF2-40B4-BE49-F238E27FC236}">
                <a16:creationId xmlns:a16="http://schemas.microsoft.com/office/drawing/2014/main" id="{C74E4B1A-62CB-4963-9B85-F497F874C981}"/>
              </a:ext>
            </a:extLst>
          </p:cNvPr>
          <p:cNvSpPr>
            <a:spLocks noChangeArrowheads="1"/>
          </p:cNvSpPr>
          <p:nvPr/>
        </p:nvSpPr>
        <p:spPr bwMode="auto">
          <a:xfrm rot="16991479" flipH="1">
            <a:off x="6576329" y="2106869"/>
            <a:ext cx="254122" cy="226517"/>
          </a:xfrm>
          <a:prstGeom prst="triangle">
            <a:avLst>
              <a:gd name="adj" fmla="val 92281"/>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defRPr/>
            </a:pPr>
            <a:endParaRPr kumimoji="1" lang="en-SG" altLang="en-US" sz="1351" b="1">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358" name="Picture 357">
            <a:extLst>
              <a:ext uri="{FF2B5EF4-FFF2-40B4-BE49-F238E27FC236}">
                <a16:creationId xmlns:a16="http://schemas.microsoft.com/office/drawing/2014/main" id="{CCC88E74-C2FE-4BE7-8C6F-84F06CD0E837}"/>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16019" b="88704" l="28958" r="71823"/>
                    </a14:imgEffect>
                  </a14:imgLayer>
                </a14:imgProps>
              </a:ext>
            </a:extLst>
          </a:blip>
          <a:srcRect l="27856" t="8121" r="27299" b="12294"/>
          <a:stretch/>
        </p:blipFill>
        <p:spPr>
          <a:xfrm>
            <a:off x="6331196" y="2970966"/>
            <a:ext cx="696479" cy="632503"/>
          </a:xfrm>
          <a:prstGeom prst="rect">
            <a:avLst/>
          </a:prstGeom>
        </p:spPr>
      </p:pic>
      <p:cxnSp>
        <p:nvCxnSpPr>
          <p:cNvPr id="359" name="Straight Arrow Connector 358">
            <a:extLst>
              <a:ext uri="{FF2B5EF4-FFF2-40B4-BE49-F238E27FC236}">
                <a16:creationId xmlns:a16="http://schemas.microsoft.com/office/drawing/2014/main" id="{694AAE15-EF71-4FD3-82FE-9EECFCA74714}"/>
              </a:ext>
            </a:extLst>
          </p:cNvPr>
          <p:cNvCxnSpPr>
            <a:cxnSpLocks/>
          </p:cNvCxnSpPr>
          <p:nvPr/>
        </p:nvCxnSpPr>
        <p:spPr>
          <a:xfrm>
            <a:off x="6770524" y="2704822"/>
            <a:ext cx="1975" cy="37010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2EDA6018-BFA2-4750-9444-88E958D96726}"/>
              </a:ext>
            </a:extLst>
          </p:cNvPr>
          <p:cNvSpPr/>
          <p:nvPr/>
        </p:nvSpPr>
        <p:spPr>
          <a:xfrm>
            <a:off x="5991478" y="2601614"/>
            <a:ext cx="845077" cy="548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000" dirty="0">
                <a:solidFill>
                  <a:sysClr val="windowText" lastClr="000000"/>
                </a:solidFill>
                <a:latin typeface="Arial" panose="020B0604020202020204" pitchFamily="34" charset="0"/>
                <a:cs typeface="Arial" panose="020B0604020202020204" pitchFamily="34" charset="0"/>
              </a:rPr>
              <a:t>Direct print stock card</a:t>
            </a:r>
          </a:p>
        </p:txBody>
      </p:sp>
      <p:grpSp>
        <p:nvGrpSpPr>
          <p:cNvPr id="364" name="Group 297">
            <a:extLst>
              <a:ext uri="{FF2B5EF4-FFF2-40B4-BE49-F238E27FC236}">
                <a16:creationId xmlns:a16="http://schemas.microsoft.com/office/drawing/2014/main" id="{5DF3FF57-2C1F-424E-BED4-FA1F73948E76}"/>
              </a:ext>
            </a:extLst>
          </p:cNvPr>
          <p:cNvGrpSpPr>
            <a:grpSpLocks/>
          </p:cNvGrpSpPr>
          <p:nvPr/>
        </p:nvGrpSpPr>
        <p:grpSpPr bwMode="auto">
          <a:xfrm rot="5400000">
            <a:off x="9504568" y="5165828"/>
            <a:ext cx="438241" cy="497870"/>
            <a:chOff x="4239272" y="4596799"/>
            <a:chExt cx="1499664" cy="1866627"/>
          </a:xfrm>
        </p:grpSpPr>
        <p:grpSp>
          <p:nvGrpSpPr>
            <p:cNvPr id="365" name="Group 364">
              <a:extLst>
                <a:ext uri="{FF2B5EF4-FFF2-40B4-BE49-F238E27FC236}">
                  <a16:creationId xmlns:a16="http://schemas.microsoft.com/office/drawing/2014/main" id="{2C420DD9-6FF8-4641-8905-54B3BF7AA1B0}"/>
                </a:ext>
              </a:extLst>
            </p:cNvPr>
            <p:cNvGrpSpPr>
              <a:grpSpLocks/>
            </p:cNvGrpSpPr>
            <p:nvPr/>
          </p:nvGrpSpPr>
          <p:grpSpPr bwMode="auto">
            <a:xfrm rot="-5400000">
              <a:off x="4055790" y="4780281"/>
              <a:ext cx="1866627" cy="1499664"/>
              <a:chOff x="1907236" y="2765397"/>
              <a:chExt cx="1511457" cy="1339701"/>
            </a:xfrm>
          </p:grpSpPr>
          <p:sp>
            <p:nvSpPr>
              <p:cNvPr id="368" name="Flowchart: Stored Data 367">
                <a:extLst>
                  <a:ext uri="{FF2B5EF4-FFF2-40B4-BE49-F238E27FC236}">
                    <a16:creationId xmlns:a16="http://schemas.microsoft.com/office/drawing/2014/main" id="{FE61A7FB-2BAA-4827-ACDC-B606F4B0859B}"/>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69" name="Flowchart: Stored Data 368">
                <a:extLst>
                  <a:ext uri="{FF2B5EF4-FFF2-40B4-BE49-F238E27FC236}">
                    <a16:creationId xmlns:a16="http://schemas.microsoft.com/office/drawing/2014/main" id="{0DB34BCE-C079-45F8-9530-D4D100E947EA}"/>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370" name="Flowchart: Stored Data 369">
                <a:extLst>
                  <a:ext uri="{FF2B5EF4-FFF2-40B4-BE49-F238E27FC236}">
                    <a16:creationId xmlns:a16="http://schemas.microsoft.com/office/drawing/2014/main" id="{76897F2F-0668-4B95-93B6-345B6C984D17}"/>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71" name="Flowchart: Stored Data 370">
                <a:extLst>
                  <a:ext uri="{FF2B5EF4-FFF2-40B4-BE49-F238E27FC236}">
                    <a16:creationId xmlns:a16="http://schemas.microsoft.com/office/drawing/2014/main" id="{CBCB22FC-9D4A-4372-96F0-F77236FE6F47}"/>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72" name="Oval 371">
                <a:extLst>
                  <a:ext uri="{FF2B5EF4-FFF2-40B4-BE49-F238E27FC236}">
                    <a16:creationId xmlns:a16="http://schemas.microsoft.com/office/drawing/2014/main" id="{DA68E7EF-EB3E-4429-98ED-15E291B699E2}"/>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sp>
            <p:nvSpPr>
              <p:cNvPr id="373" name="Oval 372">
                <a:extLst>
                  <a:ext uri="{FF2B5EF4-FFF2-40B4-BE49-F238E27FC236}">
                    <a16:creationId xmlns:a16="http://schemas.microsoft.com/office/drawing/2014/main" id="{1C3F2620-6002-4334-A3F6-BA7869697AEC}"/>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374" name="Picture 2">
                <a:extLst>
                  <a:ext uri="{FF2B5EF4-FFF2-40B4-BE49-F238E27FC236}">
                    <a16:creationId xmlns:a16="http://schemas.microsoft.com/office/drawing/2014/main" id="{2E5785B7-5C8D-4A7D-A4F9-EE27C1FE80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5" name="Picture 3">
                <a:extLst>
                  <a:ext uri="{FF2B5EF4-FFF2-40B4-BE49-F238E27FC236}">
                    <a16:creationId xmlns:a16="http://schemas.microsoft.com/office/drawing/2014/main" id="{828421D7-6C4B-426A-8411-2A78C8017B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6" name="Oval 365">
              <a:extLst>
                <a:ext uri="{FF2B5EF4-FFF2-40B4-BE49-F238E27FC236}">
                  <a16:creationId xmlns:a16="http://schemas.microsoft.com/office/drawing/2014/main" id="{B30C84D9-81C3-4DF5-A928-62A83AD9B763}"/>
                </a:ext>
              </a:extLst>
            </p:cNvPr>
            <p:cNvSpPr/>
            <p:nvPr/>
          </p:nvSpPr>
          <p:spPr>
            <a:xfrm rot="5400000">
              <a:off x="5186579" y="5506179"/>
              <a:ext cx="348943" cy="356621"/>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67" name="Moon 366">
              <a:extLst>
                <a:ext uri="{FF2B5EF4-FFF2-40B4-BE49-F238E27FC236}">
                  <a16:creationId xmlns:a16="http://schemas.microsoft.com/office/drawing/2014/main" id="{F13C8646-423E-4EDE-B3F9-7FB081E9D3FD}"/>
                </a:ext>
              </a:extLst>
            </p:cNvPr>
            <p:cNvSpPr/>
            <p:nvPr/>
          </p:nvSpPr>
          <p:spPr>
            <a:xfrm>
              <a:off x="4975468" y="5464088"/>
              <a:ext cx="187694"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sp>
        <p:nvSpPr>
          <p:cNvPr id="376" name="Rectangle 375">
            <a:extLst>
              <a:ext uri="{FF2B5EF4-FFF2-40B4-BE49-F238E27FC236}">
                <a16:creationId xmlns:a16="http://schemas.microsoft.com/office/drawing/2014/main" id="{732B1503-131F-4F4D-97DA-AB8E0B2AA2A8}"/>
              </a:ext>
            </a:extLst>
          </p:cNvPr>
          <p:cNvSpPr/>
          <p:nvPr/>
        </p:nvSpPr>
        <p:spPr>
          <a:xfrm>
            <a:off x="6080620" y="2103402"/>
            <a:ext cx="558486" cy="181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dirty="0">
                <a:solidFill>
                  <a:schemeClr val="tx1"/>
                </a:solidFill>
                <a:latin typeface="Arial" panose="020B0604020202020204" pitchFamily="34" charset="0"/>
                <a:cs typeface="Arial" panose="020B0604020202020204" pitchFamily="34" charset="0"/>
              </a:rPr>
              <a:t>MCS</a:t>
            </a:r>
          </a:p>
        </p:txBody>
      </p:sp>
      <p:sp>
        <p:nvSpPr>
          <p:cNvPr id="378" name="Rectangle 377">
            <a:extLst>
              <a:ext uri="{FF2B5EF4-FFF2-40B4-BE49-F238E27FC236}">
                <a16:creationId xmlns:a16="http://schemas.microsoft.com/office/drawing/2014/main" id="{05B10E7A-FB8D-4A8D-A172-5AB87C1E6DAF}"/>
              </a:ext>
            </a:extLst>
          </p:cNvPr>
          <p:cNvSpPr/>
          <p:nvPr/>
        </p:nvSpPr>
        <p:spPr>
          <a:xfrm>
            <a:off x="9208204" y="5402863"/>
            <a:ext cx="1450600" cy="637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chemeClr val="tx1"/>
                </a:solidFill>
                <a:latin typeface="Arial" panose="020B0604020202020204" pitchFamily="34" charset="0"/>
                <a:cs typeface="Arial" panose="020B0604020202020204" pitchFamily="34" charset="0"/>
              </a:rPr>
              <a:t>IQC inspection</a:t>
            </a:r>
          </a:p>
        </p:txBody>
      </p:sp>
      <p:sp>
        <p:nvSpPr>
          <p:cNvPr id="379" name="Cube 378">
            <a:extLst>
              <a:ext uri="{FF2B5EF4-FFF2-40B4-BE49-F238E27FC236}">
                <a16:creationId xmlns:a16="http://schemas.microsoft.com/office/drawing/2014/main" id="{590A7E6B-684C-4499-B4B7-647BF11ACCDE}"/>
              </a:ext>
            </a:extLst>
          </p:cNvPr>
          <p:cNvSpPr/>
          <p:nvPr/>
        </p:nvSpPr>
        <p:spPr>
          <a:xfrm>
            <a:off x="9438831" y="4934870"/>
            <a:ext cx="395348"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380" name="Picture 379">
            <a:extLst>
              <a:ext uri="{FF2B5EF4-FFF2-40B4-BE49-F238E27FC236}">
                <a16:creationId xmlns:a16="http://schemas.microsoft.com/office/drawing/2014/main" id="{12F659C5-677E-4BB9-BCFC-E61543022C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9797" y="5034469"/>
            <a:ext cx="166798" cy="152951"/>
          </a:xfrm>
          <a:prstGeom prst="rect">
            <a:avLst/>
          </a:prstGeom>
          <a:ln w="28575">
            <a:noFill/>
          </a:ln>
        </p:spPr>
      </p:pic>
      <p:sp>
        <p:nvSpPr>
          <p:cNvPr id="381" name="Rectangle 380">
            <a:extLst>
              <a:ext uri="{FF2B5EF4-FFF2-40B4-BE49-F238E27FC236}">
                <a16:creationId xmlns:a16="http://schemas.microsoft.com/office/drawing/2014/main" id="{9E7C5D07-AA2B-4597-9C73-33B94CABDB21}"/>
              </a:ext>
            </a:extLst>
          </p:cNvPr>
          <p:cNvSpPr/>
          <p:nvPr/>
        </p:nvSpPr>
        <p:spPr>
          <a:xfrm>
            <a:off x="8815867" y="4598379"/>
            <a:ext cx="543029" cy="363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b="1" dirty="0">
                <a:solidFill>
                  <a:srgbClr val="0000FF"/>
                </a:solidFill>
                <a:latin typeface="Arial" panose="020B0604020202020204" pitchFamily="34" charset="0"/>
                <a:cs typeface="Arial" panose="020B0604020202020204" pitchFamily="34" charset="0"/>
              </a:rPr>
              <a:t>OK</a:t>
            </a:r>
          </a:p>
        </p:txBody>
      </p:sp>
      <p:sp>
        <p:nvSpPr>
          <p:cNvPr id="383" name="Rectangle 382">
            <a:extLst>
              <a:ext uri="{FF2B5EF4-FFF2-40B4-BE49-F238E27FC236}">
                <a16:creationId xmlns:a16="http://schemas.microsoft.com/office/drawing/2014/main" id="{0BE8AF67-906D-4A25-B687-D26BE03BBACB}"/>
              </a:ext>
            </a:extLst>
          </p:cNvPr>
          <p:cNvSpPr/>
          <p:nvPr/>
        </p:nvSpPr>
        <p:spPr>
          <a:xfrm>
            <a:off x="10121482" y="4665310"/>
            <a:ext cx="543029" cy="265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b="1" dirty="0">
                <a:solidFill>
                  <a:srgbClr val="FF0000"/>
                </a:solidFill>
                <a:latin typeface="Arial" panose="020B0604020202020204" pitchFamily="34" charset="0"/>
                <a:cs typeface="Arial" panose="020B0604020202020204" pitchFamily="34" charset="0"/>
              </a:rPr>
              <a:t>NG</a:t>
            </a:r>
          </a:p>
        </p:txBody>
      </p:sp>
      <p:pic>
        <p:nvPicPr>
          <p:cNvPr id="394" name="Picture 393">
            <a:extLst>
              <a:ext uri="{FF2B5EF4-FFF2-40B4-BE49-F238E27FC236}">
                <a16:creationId xmlns:a16="http://schemas.microsoft.com/office/drawing/2014/main" id="{832BFBC0-6EE3-4095-A9B2-C7856B050339}"/>
              </a:ext>
            </a:extLst>
          </p:cNvPr>
          <p:cNvPicPr>
            <a:picLocks noChangeAspect="1"/>
          </p:cNvPicPr>
          <p:nvPr/>
        </p:nvPicPr>
        <p:blipFill>
          <a:blip r:embed="rId18"/>
          <a:stretch>
            <a:fillRect/>
          </a:stretch>
        </p:blipFill>
        <p:spPr>
          <a:xfrm>
            <a:off x="8949840" y="3666122"/>
            <a:ext cx="687817" cy="572457"/>
          </a:xfrm>
          <a:prstGeom prst="rect">
            <a:avLst/>
          </a:prstGeom>
        </p:spPr>
      </p:pic>
      <p:sp>
        <p:nvSpPr>
          <p:cNvPr id="395" name="Rectangle 1">
            <a:extLst>
              <a:ext uri="{FF2B5EF4-FFF2-40B4-BE49-F238E27FC236}">
                <a16:creationId xmlns:a16="http://schemas.microsoft.com/office/drawing/2014/main" id="{8F04802E-6AFE-4779-8951-B2183EA49032}"/>
              </a:ext>
            </a:extLst>
          </p:cNvPr>
          <p:cNvSpPr>
            <a:spLocks noChangeArrowheads="1"/>
          </p:cNvSpPr>
          <p:nvPr/>
        </p:nvSpPr>
        <p:spPr bwMode="auto">
          <a:xfrm>
            <a:off x="8490594" y="3843825"/>
            <a:ext cx="16115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defRPr/>
            </a:pPr>
            <a:r>
              <a:rPr lang="en-GB"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rPr>
              <a:t>S</a:t>
            </a:r>
            <a:r>
              <a:rPr lang="en-US"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rPr>
              <a:t>WMS</a:t>
            </a:r>
            <a:endParaRPr lang="en-GB"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cxnSp>
        <p:nvCxnSpPr>
          <p:cNvPr id="396" name="Connector: Elbow 395">
            <a:extLst>
              <a:ext uri="{FF2B5EF4-FFF2-40B4-BE49-F238E27FC236}">
                <a16:creationId xmlns:a16="http://schemas.microsoft.com/office/drawing/2014/main" id="{17E4037A-4A2E-4198-8C86-A847E580D8A9}"/>
              </a:ext>
            </a:extLst>
          </p:cNvPr>
          <p:cNvCxnSpPr>
            <a:cxnSpLocks/>
          </p:cNvCxnSpPr>
          <p:nvPr/>
        </p:nvCxnSpPr>
        <p:spPr>
          <a:xfrm rot="16200000" flipV="1">
            <a:off x="8659952" y="3049150"/>
            <a:ext cx="621874" cy="611444"/>
          </a:xfrm>
          <a:prstGeom prst="bentConnector3">
            <a:avLst>
              <a:gd name="adj1" fmla="val 50000"/>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9" name="Rectangle 398">
            <a:extLst>
              <a:ext uri="{FF2B5EF4-FFF2-40B4-BE49-F238E27FC236}">
                <a16:creationId xmlns:a16="http://schemas.microsoft.com/office/drawing/2014/main" id="{5A714E56-379F-4C9F-8FCA-66D53EEC77A5}"/>
              </a:ext>
            </a:extLst>
          </p:cNvPr>
          <p:cNvSpPr/>
          <p:nvPr/>
        </p:nvSpPr>
        <p:spPr>
          <a:xfrm>
            <a:off x="8746925" y="3114084"/>
            <a:ext cx="772720" cy="277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rgbClr val="0000FF"/>
                </a:solidFill>
                <a:latin typeface="Arial" panose="020B0604020202020204" pitchFamily="34" charset="0"/>
                <a:cs typeface="Arial" panose="020B0604020202020204" pitchFamily="34" charset="0"/>
              </a:rPr>
              <a:t>Update</a:t>
            </a:r>
          </a:p>
        </p:txBody>
      </p:sp>
      <p:grpSp>
        <p:nvGrpSpPr>
          <p:cNvPr id="400" name="Group 399">
            <a:extLst>
              <a:ext uri="{FF2B5EF4-FFF2-40B4-BE49-F238E27FC236}">
                <a16:creationId xmlns:a16="http://schemas.microsoft.com/office/drawing/2014/main" id="{B6A36C66-751A-448D-A1E8-A40F2C6BB4A7}"/>
              </a:ext>
            </a:extLst>
          </p:cNvPr>
          <p:cNvGrpSpPr/>
          <p:nvPr/>
        </p:nvGrpSpPr>
        <p:grpSpPr>
          <a:xfrm>
            <a:off x="9230159" y="3640239"/>
            <a:ext cx="1743962" cy="625645"/>
            <a:chOff x="5208757" y="3996410"/>
            <a:chExt cx="1157140" cy="415123"/>
          </a:xfrm>
        </p:grpSpPr>
        <p:pic>
          <p:nvPicPr>
            <p:cNvPr id="401" name="Picture 400">
              <a:extLst>
                <a:ext uri="{FF2B5EF4-FFF2-40B4-BE49-F238E27FC236}">
                  <a16:creationId xmlns:a16="http://schemas.microsoft.com/office/drawing/2014/main" id="{A972E469-4796-4A3B-81D9-B65107132AC2}"/>
                </a:ext>
              </a:extLst>
            </p:cNvPr>
            <p:cNvPicPr>
              <a:picLocks noChangeAspect="1"/>
            </p:cNvPicPr>
            <p:nvPr/>
          </p:nvPicPr>
          <p:blipFill>
            <a:blip r:embed="rId18"/>
            <a:stretch>
              <a:fillRect/>
            </a:stretch>
          </p:blipFill>
          <p:spPr>
            <a:xfrm>
              <a:off x="5571114" y="3996410"/>
              <a:ext cx="473585" cy="415123"/>
            </a:xfrm>
            <a:prstGeom prst="rect">
              <a:avLst/>
            </a:prstGeom>
          </p:spPr>
        </p:pic>
        <p:sp>
          <p:nvSpPr>
            <p:cNvPr id="402" name="Rectangle 1">
              <a:extLst>
                <a:ext uri="{FF2B5EF4-FFF2-40B4-BE49-F238E27FC236}">
                  <a16:creationId xmlns:a16="http://schemas.microsoft.com/office/drawing/2014/main" id="{0355787B-A3C5-48EE-ACD4-C77B3238F789}"/>
                </a:ext>
              </a:extLst>
            </p:cNvPr>
            <p:cNvSpPr>
              <a:spLocks noChangeArrowheads="1"/>
            </p:cNvSpPr>
            <p:nvPr/>
          </p:nvSpPr>
          <p:spPr bwMode="auto">
            <a:xfrm>
              <a:off x="5208757" y="4069490"/>
              <a:ext cx="1157140" cy="265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defRPr/>
              </a:pPr>
              <a:r>
                <a:rPr lang="en-GB" altLang="en-US" sz="1000" b="1" dirty="0">
                  <a:solidFill>
                    <a:srgbClr val="FF0000"/>
                  </a:solidFill>
                  <a:latin typeface="Tahoma" panose="020B0604030504040204" pitchFamily="34" charset="0"/>
                  <a:ea typeface="Tahoma" panose="020B0604030504040204" pitchFamily="34" charset="0"/>
                  <a:cs typeface="Tahoma" panose="020B0604030504040204" pitchFamily="34" charset="0"/>
                </a:rPr>
                <a:t>NG</a:t>
              </a:r>
            </a:p>
            <a:p>
              <a:pPr algn="ctr">
                <a:spcBef>
                  <a:spcPct val="0"/>
                </a:spcBef>
                <a:buNone/>
                <a:defRPr/>
              </a:pPr>
              <a:r>
                <a:rPr lang="en-GB" altLang="en-US" sz="1000" b="1" dirty="0">
                  <a:solidFill>
                    <a:srgbClr val="FF0000"/>
                  </a:solidFill>
                  <a:latin typeface="Tahoma" panose="020B0604030504040204" pitchFamily="34" charset="0"/>
                  <a:ea typeface="Tahoma" panose="020B0604030504040204" pitchFamily="34" charset="0"/>
                  <a:cs typeface="Tahoma" panose="020B0604030504040204" pitchFamily="34" charset="0"/>
                </a:rPr>
                <a:t>location</a:t>
              </a:r>
            </a:p>
          </p:txBody>
        </p:sp>
      </p:grpSp>
      <p:grpSp>
        <p:nvGrpSpPr>
          <p:cNvPr id="417" name="Group 810">
            <a:extLst>
              <a:ext uri="{FF2B5EF4-FFF2-40B4-BE49-F238E27FC236}">
                <a16:creationId xmlns:a16="http://schemas.microsoft.com/office/drawing/2014/main" id="{5D505245-16BD-4708-9E3C-FD3658F26FD0}"/>
              </a:ext>
            </a:extLst>
          </p:cNvPr>
          <p:cNvGrpSpPr>
            <a:grpSpLocks/>
          </p:cNvGrpSpPr>
          <p:nvPr/>
        </p:nvGrpSpPr>
        <p:grpSpPr bwMode="auto">
          <a:xfrm rot="-2700000">
            <a:off x="9937057" y="5256419"/>
            <a:ext cx="288709" cy="308966"/>
            <a:chOff x="2396" y="2242"/>
            <a:chExt cx="885" cy="907"/>
          </a:xfrm>
        </p:grpSpPr>
        <p:sp>
          <p:nvSpPr>
            <p:cNvPr id="418" name="AutoShape 811">
              <a:extLst>
                <a:ext uri="{FF2B5EF4-FFF2-40B4-BE49-F238E27FC236}">
                  <a16:creationId xmlns:a16="http://schemas.microsoft.com/office/drawing/2014/main" id="{72E7E9D2-1404-47F5-AAD8-E4ABC318690C}"/>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19" name="AutoShape 812">
              <a:extLst>
                <a:ext uri="{FF2B5EF4-FFF2-40B4-BE49-F238E27FC236}">
                  <a16:creationId xmlns:a16="http://schemas.microsoft.com/office/drawing/2014/main" id="{C9D2763D-6A14-495C-A6F2-B5A869965B03}"/>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nvGrpSpPr>
            <p:cNvPr id="420" name="Group 813">
              <a:extLst>
                <a:ext uri="{FF2B5EF4-FFF2-40B4-BE49-F238E27FC236}">
                  <a16:creationId xmlns:a16="http://schemas.microsoft.com/office/drawing/2014/main" id="{E9E0909D-B49E-4299-A6CD-45A53F36163F}"/>
                </a:ext>
              </a:extLst>
            </p:cNvPr>
            <p:cNvGrpSpPr>
              <a:grpSpLocks/>
            </p:cNvGrpSpPr>
            <p:nvPr/>
          </p:nvGrpSpPr>
          <p:grpSpPr bwMode="auto">
            <a:xfrm>
              <a:off x="2396" y="2264"/>
              <a:ext cx="885" cy="885"/>
              <a:chOff x="2396" y="2264"/>
              <a:chExt cx="885" cy="885"/>
            </a:xfrm>
          </p:grpSpPr>
          <p:sp>
            <p:nvSpPr>
              <p:cNvPr id="451" name="Freeform 814">
                <a:extLst>
                  <a:ext uri="{FF2B5EF4-FFF2-40B4-BE49-F238E27FC236}">
                    <a16:creationId xmlns:a16="http://schemas.microsoft.com/office/drawing/2014/main" id="{80AA0250-1CA2-46E7-B5B9-3D96AE53AE93}"/>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sp>
            <p:nvSpPr>
              <p:cNvPr id="452" name="Freeform 815">
                <a:extLst>
                  <a:ext uri="{FF2B5EF4-FFF2-40B4-BE49-F238E27FC236}">
                    <a16:creationId xmlns:a16="http://schemas.microsoft.com/office/drawing/2014/main" id="{550695B5-EE90-45FA-9CFE-CF653CC4B990}"/>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grpSp>
        <p:sp>
          <p:nvSpPr>
            <p:cNvPr id="421" name="AutoShape 816">
              <a:extLst>
                <a:ext uri="{FF2B5EF4-FFF2-40B4-BE49-F238E27FC236}">
                  <a16:creationId xmlns:a16="http://schemas.microsoft.com/office/drawing/2014/main" id="{9E49AE44-C7F6-42A1-BD3A-1A4BC0075431}"/>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2" name="AutoShape 817">
              <a:extLst>
                <a:ext uri="{FF2B5EF4-FFF2-40B4-BE49-F238E27FC236}">
                  <a16:creationId xmlns:a16="http://schemas.microsoft.com/office/drawing/2014/main" id="{56DD187B-54B7-4857-9F65-1FDEE531EA5E}"/>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3" name="AutoShape 818">
              <a:extLst>
                <a:ext uri="{FF2B5EF4-FFF2-40B4-BE49-F238E27FC236}">
                  <a16:creationId xmlns:a16="http://schemas.microsoft.com/office/drawing/2014/main" id="{BB221C20-6937-4066-B91B-135A5C95C285}"/>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4" name="Oval 819">
              <a:extLst>
                <a:ext uri="{FF2B5EF4-FFF2-40B4-BE49-F238E27FC236}">
                  <a16:creationId xmlns:a16="http://schemas.microsoft.com/office/drawing/2014/main" id="{600F6467-64FD-4180-B585-F759469CF0C4}"/>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5" name="AutoShape 820">
              <a:extLst>
                <a:ext uri="{FF2B5EF4-FFF2-40B4-BE49-F238E27FC236}">
                  <a16:creationId xmlns:a16="http://schemas.microsoft.com/office/drawing/2014/main" id="{96EA4119-4D27-46F6-A5F6-0D4E80170E29}"/>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6" name="AutoShape 821">
              <a:extLst>
                <a:ext uri="{FF2B5EF4-FFF2-40B4-BE49-F238E27FC236}">
                  <a16:creationId xmlns:a16="http://schemas.microsoft.com/office/drawing/2014/main" id="{7A4FF440-D8D7-405A-BF4A-24129E040FBC}"/>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7" name="AutoShape 822">
              <a:extLst>
                <a:ext uri="{FF2B5EF4-FFF2-40B4-BE49-F238E27FC236}">
                  <a16:creationId xmlns:a16="http://schemas.microsoft.com/office/drawing/2014/main" id="{4F586245-A6F0-464F-9353-438B2182FA88}"/>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8" name="AutoShape 823">
              <a:extLst>
                <a:ext uri="{FF2B5EF4-FFF2-40B4-BE49-F238E27FC236}">
                  <a16:creationId xmlns:a16="http://schemas.microsoft.com/office/drawing/2014/main" id="{122919A1-4F36-425E-9E42-84197842D2A0}"/>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9" name="AutoShape 824">
              <a:extLst>
                <a:ext uri="{FF2B5EF4-FFF2-40B4-BE49-F238E27FC236}">
                  <a16:creationId xmlns:a16="http://schemas.microsoft.com/office/drawing/2014/main" id="{B569D0A3-A423-45EE-9306-D9F88B91AA58}"/>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0" name="AutoShape 825">
              <a:extLst>
                <a:ext uri="{FF2B5EF4-FFF2-40B4-BE49-F238E27FC236}">
                  <a16:creationId xmlns:a16="http://schemas.microsoft.com/office/drawing/2014/main" id="{FDB57762-728C-436F-BA33-9502962BB01B}"/>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1" name="AutoShape 826">
              <a:extLst>
                <a:ext uri="{FF2B5EF4-FFF2-40B4-BE49-F238E27FC236}">
                  <a16:creationId xmlns:a16="http://schemas.microsoft.com/office/drawing/2014/main" id="{AEC9F71C-6AA2-41E8-B8C8-E590385E9B70}"/>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2" name="AutoShape 827">
              <a:extLst>
                <a:ext uri="{FF2B5EF4-FFF2-40B4-BE49-F238E27FC236}">
                  <a16:creationId xmlns:a16="http://schemas.microsoft.com/office/drawing/2014/main" id="{F265BF72-4672-4C7C-8A90-431ED47A99A5}"/>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3" name="AutoShape 828">
              <a:extLst>
                <a:ext uri="{FF2B5EF4-FFF2-40B4-BE49-F238E27FC236}">
                  <a16:creationId xmlns:a16="http://schemas.microsoft.com/office/drawing/2014/main" id="{7621E17D-D0FD-4A1B-B8CB-465BE975DEE7}"/>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4" name="AutoShape 829">
              <a:extLst>
                <a:ext uri="{FF2B5EF4-FFF2-40B4-BE49-F238E27FC236}">
                  <a16:creationId xmlns:a16="http://schemas.microsoft.com/office/drawing/2014/main" id="{DB6FBD53-47D5-440A-93A6-095F42BDDFF9}"/>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5" name="AutoShape 830">
              <a:extLst>
                <a:ext uri="{FF2B5EF4-FFF2-40B4-BE49-F238E27FC236}">
                  <a16:creationId xmlns:a16="http://schemas.microsoft.com/office/drawing/2014/main" id="{175C327B-015D-4E6E-9C9A-FBDA7837D10A}"/>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6" name="AutoShape 831">
              <a:extLst>
                <a:ext uri="{FF2B5EF4-FFF2-40B4-BE49-F238E27FC236}">
                  <a16:creationId xmlns:a16="http://schemas.microsoft.com/office/drawing/2014/main" id="{506248DB-9773-4D81-8ECE-12B00C078504}"/>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7" name="AutoShape 832">
              <a:extLst>
                <a:ext uri="{FF2B5EF4-FFF2-40B4-BE49-F238E27FC236}">
                  <a16:creationId xmlns:a16="http://schemas.microsoft.com/office/drawing/2014/main" id="{E907164A-1151-4F9F-961A-FC68DED4DDB6}"/>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8" name="AutoShape 833">
              <a:extLst>
                <a:ext uri="{FF2B5EF4-FFF2-40B4-BE49-F238E27FC236}">
                  <a16:creationId xmlns:a16="http://schemas.microsoft.com/office/drawing/2014/main" id="{5CBFF910-BF2A-4B5E-9C38-341E48896D6C}"/>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9" name="AutoShape 834">
              <a:extLst>
                <a:ext uri="{FF2B5EF4-FFF2-40B4-BE49-F238E27FC236}">
                  <a16:creationId xmlns:a16="http://schemas.microsoft.com/office/drawing/2014/main" id="{28259DE5-E479-4D5D-AD1C-064A93B83767}"/>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0" name="AutoShape 835">
              <a:extLst>
                <a:ext uri="{FF2B5EF4-FFF2-40B4-BE49-F238E27FC236}">
                  <a16:creationId xmlns:a16="http://schemas.microsoft.com/office/drawing/2014/main" id="{B68626C1-4A5F-4FF8-92FB-F5F066BE7362}"/>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1" name="AutoShape 836">
              <a:extLst>
                <a:ext uri="{FF2B5EF4-FFF2-40B4-BE49-F238E27FC236}">
                  <a16:creationId xmlns:a16="http://schemas.microsoft.com/office/drawing/2014/main" id="{96A8DD44-1708-413E-9D15-4606C1AA2F3C}"/>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2" name="AutoShape 837">
              <a:extLst>
                <a:ext uri="{FF2B5EF4-FFF2-40B4-BE49-F238E27FC236}">
                  <a16:creationId xmlns:a16="http://schemas.microsoft.com/office/drawing/2014/main" id="{C12C75F5-8C14-450B-BA09-4653AE051DF7}"/>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3" name="AutoShape 838">
              <a:extLst>
                <a:ext uri="{FF2B5EF4-FFF2-40B4-BE49-F238E27FC236}">
                  <a16:creationId xmlns:a16="http://schemas.microsoft.com/office/drawing/2014/main" id="{85DC52B4-E5DD-4563-8601-162273FC16D7}"/>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4" name="AutoShape 839">
              <a:extLst>
                <a:ext uri="{FF2B5EF4-FFF2-40B4-BE49-F238E27FC236}">
                  <a16:creationId xmlns:a16="http://schemas.microsoft.com/office/drawing/2014/main" id="{A0C2E41C-DC1D-4507-A35B-6FB7AA638CEE}"/>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5" name="AutoShape 840">
              <a:extLst>
                <a:ext uri="{FF2B5EF4-FFF2-40B4-BE49-F238E27FC236}">
                  <a16:creationId xmlns:a16="http://schemas.microsoft.com/office/drawing/2014/main" id="{FD6CBD88-BCE0-4F59-B441-6FE00F3748D0}"/>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6" name="AutoShape 841">
              <a:extLst>
                <a:ext uri="{FF2B5EF4-FFF2-40B4-BE49-F238E27FC236}">
                  <a16:creationId xmlns:a16="http://schemas.microsoft.com/office/drawing/2014/main" id="{D958F590-6849-413E-BBA7-8A0005C2956A}"/>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7" name="AutoShape 842">
              <a:extLst>
                <a:ext uri="{FF2B5EF4-FFF2-40B4-BE49-F238E27FC236}">
                  <a16:creationId xmlns:a16="http://schemas.microsoft.com/office/drawing/2014/main" id="{D78E45F0-2D32-4169-9939-06F3D8D55C56}"/>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8" name="AutoShape 843">
              <a:extLst>
                <a:ext uri="{FF2B5EF4-FFF2-40B4-BE49-F238E27FC236}">
                  <a16:creationId xmlns:a16="http://schemas.microsoft.com/office/drawing/2014/main" id="{630C6C1A-E863-4B74-A8AE-2D35A72E0592}"/>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9" name="AutoShape 844">
              <a:extLst>
                <a:ext uri="{FF2B5EF4-FFF2-40B4-BE49-F238E27FC236}">
                  <a16:creationId xmlns:a16="http://schemas.microsoft.com/office/drawing/2014/main" id="{DA79C923-5B1D-4F32-A51B-345463510F57}"/>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50" name="AutoShape 845">
              <a:extLst>
                <a:ext uri="{FF2B5EF4-FFF2-40B4-BE49-F238E27FC236}">
                  <a16:creationId xmlns:a16="http://schemas.microsoft.com/office/drawing/2014/main" id="{7631479D-8CE1-4549-A6A7-4608DA3F751F}"/>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sp>
        <p:nvSpPr>
          <p:cNvPr id="453" name="二等辺三角形 7172">
            <a:extLst>
              <a:ext uri="{FF2B5EF4-FFF2-40B4-BE49-F238E27FC236}">
                <a16:creationId xmlns:a16="http://schemas.microsoft.com/office/drawing/2014/main" id="{E4B10396-841E-4F9A-B280-6974E8285B00}"/>
              </a:ext>
            </a:extLst>
          </p:cNvPr>
          <p:cNvSpPr>
            <a:spLocks noChangeArrowheads="1"/>
          </p:cNvSpPr>
          <p:nvPr/>
        </p:nvSpPr>
        <p:spPr bwMode="auto">
          <a:xfrm rot="7964277" flipH="1">
            <a:off x="9738203" y="5005274"/>
            <a:ext cx="274097" cy="271063"/>
          </a:xfrm>
          <a:prstGeom prst="triangle">
            <a:avLst>
              <a:gd name="adj" fmla="val 4079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defRPr/>
            </a:pPr>
            <a:endParaRPr kumimoji="1" lang="en-SG" altLang="en-US" sz="1351" b="1">
              <a:solidFill>
                <a:prstClr val="black"/>
              </a:solidFill>
              <a:latin typeface="Tahoma" panose="020B0604030504040204" pitchFamily="34" charset="0"/>
              <a:ea typeface="Tahoma" panose="020B0604030504040204" pitchFamily="34" charset="0"/>
              <a:cs typeface="Tahoma" panose="020B0604030504040204" pitchFamily="34" charset="0"/>
            </a:endParaRPr>
          </a:p>
        </p:txBody>
      </p:sp>
      <p:cxnSp>
        <p:nvCxnSpPr>
          <p:cNvPr id="478" name="Connector: Elbow 477">
            <a:extLst>
              <a:ext uri="{FF2B5EF4-FFF2-40B4-BE49-F238E27FC236}">
                <a16:creationId xmlns:a16="http://schemas.microsoft.com/office/drawing/2014/main" id="{27E3D751-7E30-4262-83D6-0FA55C1B57A2}"/>
              </a:ext>
            </a:extLst>
          </p:cNvPr>
          <p:cNvCxnSpPr>
            <a:cxnSpLocks/>
            <a:stCxn id="401" idx="0"/>
          </p:cNvCxnSpPr>
          <p:nvPr/>
        </p:nvCxnSpPr>
        <p:spPr>
          <a:xfrm rot="16200000" flipV="1">
            <a:off x="9140178" y="2647259"/>
            <a:ext cx="667370" cy="1318589"/>
          </a:xfrm>
          <a:prstGeom prst="bentConnector2">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3" name="Rectangle 482">
            <a:extLst>
              <a:ext uri="{FF2B5EF4-FFF2-40B4-BE49-F238E27FC236}">
                <a16:creationId xmlns:a16="http://schemas.microsoft.com/office/drawing/2014/main" id="{63AEF2D8-C9BC-484C-9EA6-6275589D8D22}"/>
              </a:ext>
            </a:extLst>
          </p:cNvPr>
          <p:cNvSpPr/>
          <p:nvPr/>
        </p:nvSpPr>
        <p:spPr>
          <a:xfrm>
            <a:off x="9466506" y="3012983"/>
            <a:ext cx="772720" cy="277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rgbClr val="0000FF"/>
                </a:solidFill>
                <a:latin typeface="Arial" panose="020B0604020202020204" pitchFamily="34" charset="0"/>
                <a:cs typeface="Arial" panose="020B0604020202020204" pitchFamily="34" charset="0"/>
              </a:rPr>
              <a:t>Update</a:t>
            </a:r>
          </a:p>
        </p:txBody>
      </p:sp>
      <p:sp>
        <p:nvSpPr>
          <p:cNvPr id="493" name="Freeform: Shape 492">
            <a:extLst>
              <a:ext uri="{FF2B5EF4-FFF2-40B4-BE49-F238E27FC236}">
                <a16:creationId xmlns:a16="http://schemas.microsoft.com/office/drawing/2014/main" id="{00000000-0008-0000-0000-0000A1020000}"/>
              </a:ext>
            </a:extLst>
          </p:cNvPr>
          <p:cNvSpPr/>
          <p:nvPr/>
        </p:nvSpPr>
        <p:spPr>
          <a:xfrm>
            <a:off x="6698812" y="5181601"/>
            <a:ext cx="1224180" cy="354171"/>
          </a:xfrm>
          <a:custGeom>
            <a:avLst/>
            <a:gdLst>
              <a:gd name="connsiteX0" fmla="*/ 0 w 1778000"/>
              <a:gd name="connsiteY0" fmla="*/ 433916 h 433916"/>
              <a:gd name="connsiteX1" fmla="*/ 433916 w 1778000"/>
              <a:gd name="connsiteY1" fmla="*/ 0 h 433916"/>
              <a:gd name="connsiteX2" fmla="*/ 1778000 w 1778000"/>
              <a:gd name="connsiteY2" fmla="*/ 0 h 433916"/>
              <a:gd name="connsiteX3" fmla="*/ 1335616 w 1778000"/>
              <a:gd name="connsiteY3" fmla="*/ 433916 h 433916"/>
              <a:gd name="connsiteX4" fmla="*/ 0 w 1778000"/>
              <a:gd name="connsiteY4" fmla="*/ 433916 h 433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00" h="433916">
                <a:moveTo>
                  <a:pt x="0" y="433916"/>
                </a:moveTo>
                <a:lnTo>
                  <a:pt x="433916" y="0"/>
                </a:lnTo>
                <a:lnTo>
                  <a:pt x="1778000" y="0"/>
                </a:lnTo>
                <a:lnTo>
                  <a:pt x="1335616" y="433916"/>
                </a:lnTo>
                <a:lnTo>
                  <a:pt x="0" y="433916"/>
                </a:lnTo>
                <a:close/>
              </a:path>
            </a:pathLst>
          </a:cu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nvGrpSpPr>
          <p:cNvPr id="495" name="Group 494">
            <a:extLst>
              <a:ext uri="{FF2B5EF4-FFF2-40B4-BE49-F238E27FC236}">
                <a16:creationId xmlns:a16="http://schemas.microsoft.com/office/drawing/2014/main" id="{00000000-0008-0000-0000-0000A3020000}"/>
              </a:ext>
            </a:extLst>
          </p:cNvPr>
          <p:cNvGrpSpPr/>
          <p:nvPr/>
        </p:nvGrpSpPr>
        <p:grpSpPr>
          <a:xfrm>
            <a:off x="7229104" y="4557177"/>
            <a:ext cx="592299" cy="980503"/>
            <a:chOff x="2773711" y="0"/>
            <a:chExt cx="1119902" cy="2268363"/>
          </a:xfrm>
        </p:grpSpPr>
        <p:sp>
          <p:nvSpPr>
            <p:cNvPr id="499" name="Cube 498">
              <a:extLst>
                <a:ext uri="{FF2B5EF4-FFF2-40B4-BE49-F238E27FC236}">
                  <a16:creationId xmlns:a16="http://schemas.microsoft.com/office/drawing/2014/main" id="{00000000-0008-0000-0000-0000A7020000}"/>
                </a:ext>
              </a:extLst>
            </p:cNvPr>
            <p:cNvSpPr/>
            <p:nvPr/>
          </p:nvSpPr>
          <p:spPr>
            <a:xfrm>
              <a:off x="3184698" y="1179303"/>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0" name="Cube 499">
              <a:extLst>
                <a:ext uri="{FF2B5EF4-FFF2-40B4-BE49-F238E27FC236}">
                  <a16:creationId xmlns:a16="http://schemas.microsoft.com/office/drawing/2014/main" id="{00000000-0008-0000-0000-0000A8020000}"/>
                </a:ext>
              </a:extLst>
            </p:cNvPr>
            <p:cNvSpPr/>
            <p:nvPr/>
          </p:nvSpPr>
          <p:spPr>
            <a:xfrm>
              <a:off x="2979213" y="1364238"/>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1" name="Cube 500">
              <a:extLst>
                <a:ext uri="{FF2B5EF4-FFF2-40B4-BE49-F238E27FC236}">
                  <a16:creationId xmlns:a16="http://schemas.microsoft.com/office/drawing/2014/main" id="{00000000-0008-0000-0000-0000A9020000}"/>
                </a:ext>
              </a:extLst>
            </p:cNvPr>
            <p:cNvSpPr/>
            <p:nvPr/>
          </p:nvSpPr>
          <p:spPr>
            <a:xfrm>
              <a:off x="2773711" y="1559448"/>
              <a:ext cx="708915"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2" name="Cube 501">
              <a:extLst>
                <a:ext uri="{FF2B5EF4-FFF2-40B4-BE49-F238E27FC236}">
                  <a16:creationId xmlns:a16="http://schemas.microsoft.com/office/drawing/2014/main" id="{00000000-0008-0000-0000-0000AA020000}"/>
                </a:ext>
              </a:extLst>
            </p:cNvPr>
            <p:cNvSpPr/>
            <p:nvPr/>
          </p:nvSpPr>
          <p:spPr>
            <a:xfrm>
              <a:off x="3184697" y="567529"/>
              <a:ext cx="708912"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3" name="Cube 502">
              <a:extLst>
                <a:ext uri="{FF2B5EF4-FFF2-40B4-BE49-F238E27FC236}">
                  <a16:creationId xmlns:a16="http://schemas.microsoft.com/office/drawing/2014/main" id="{00000000-0008-0000-0000-0000AB020000}"/>
                </a:ext>
              </a:extLst>
            </p:cNvPr>
            <p:cNvSpPr/>
            <p:nvPr/>
          </p:nvSpPr>
          <p:spPr>
            <a:xfrm>
              <a:off x="2989477" y="788886"/>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4" name="Cube 503">
              <a:extLst>
                <a:ext uri="{FF2B5EF4-FFF2-40B4-BE49-F238E27FC236}">
                  <a16:creationId xmlns:a16="http://schemas.microsoft.com/office/drawing/2014/main" id="{00000000-0008-0000-0000-0000AC020000}"/>
                </a:ext>
              </a:extLst>
            </p:cNvPr>
            <p:cNvSpPr/>
            <p:nvPr/>
          </p:nvSpPr>
          <p:spPr>
            <a:xfrm>
              <a:off x="2783989" y="984093"/>
              <a:ext cx="708915"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5" name="Cube 504">
              <a:extLst>
                <a:ext uri="{FF2B5EF4-FFF2-40B4-BE49-F238E27FC236}">
                  <a16:creationId xmlns:a16="http://schemas.microsoft.com/office/drawing/2014/main" id="{00000000-0008-0000-0000-0000AD020000}"/>
                </a:ext>
              </a:extLst>
            </p:cNvPr>
            <p:cNvSpPr/>
            <p:nvPr/>
          </p:nvSpPr>
          <p:spPr>
            <a:xfrm>
              <a:off x="3184697" y="0"/>
              <a:ext cx="708916"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6" name="Cube 505">
              <a:extLst>
                <a:ext uri="{FF2B5EF4-FFF2-40B4-BE49-F238E27FC236}">
                  <a16:creationId xmlns:a16="http://schemas.microsoft.com/office/drawing/2014/main" id="{00000000-0008-0000-0000-0000AE020000}"/>
                </a:ext>
              </a:extLst>
            </p:cNvPr>
            <p:cNvSpPr/>
            <p:nvPr/>
          </p:nvSpPr>
          <p:spPr>
            <a:xfrm>
              <a:off x="2997148" y="208396"/>
              <a:ext cx="708916"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sp>
        <p:nvSpPr>
          <p:cNvPr id="496" name="Cube 495">
            <a:extLst>
              <a:ext uri="{FF2B5EF4-FFF2-40B4-BE49-F238E27FC236}">
                <a16:creationId xmlns:a16="http://schemas.microsoft.com/office/drawing/2014/main" id="{00000000-0008-0000-0000-0000A4020000}"/>
              </a:ext>
            </a:extLst>
          </p:cNvPr>
          <p:cNvSpPr/>
          <p:nvPr/>
        </p:nvSpPr>
        <p:spPr>
          <a:xfrm>
            <a:off x="7234871" y="4733741"/>
            <a:ext cx="374936" cy="306430"/>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497" name="Cube 496">
            <a:extLst>
              <a:ext uri="{FF2B5EF4-FFF2-40B4-BE49-F238E27FC236}">
                <a16:creationId xmlns:a16="http://schemas.microsoft.com/office/drawing/2014/main" id="{00000000-0008-0000-0000-0000A5020000}"/>
              </a:ext>
            </a:extLst>
          </p:cNvPr>
          <p:cNvSpPr/>
          <p:nvPr/>
        </p:nvSpPr>
        <p:spPr>
          <a:xfrm>
            <a:off x="6180733" y="4139267"/>
            <a:ext cx="374936" cy="41039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498" name="Cube 497">
            <a:extLst>
              <a:ext uri="{FF2B5EF4-FFF2-40B4-BE49-F238E27FC236}">
                <a16:creationId xmlns:a16="http://schemas.microsoft.com/office/drawing/2014/main" id="{00000000-0008-0000-0000-0000A6020000}"/>
              </a:ext>
            </a:extLst>
          </p:cNvPr>
          <p:cNvSpPr/>
          <p:nvPr/>
        </p:nvSpPr>
        <p:spPr>
          <a:xfrm>
            <a:off x="6840673" y="5215838"/>
            <a:ext cx="374936" cy="306430"/>
          </a:xfrm>
          <a:prstGeom prst="cube">
            <a:avLst/>
          </a:prstGeom>
          <a:solidFill>
            <a:schemeClr val="bg1">
              <a:lumMod val="95000"/>
              <a:alpha val="56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pic>
        <p:nvPicPr>
          <p:cNvPr id="492" name="Picture 491">
            <a:extLst>
              <a:ext uri="{FF2B5EF4-FFF2-40B4-BE49-F238E27FC236}">
                <a16:creationId xmlns:a16="http://schemas.microsoft.com/office/drawing/2014/main" id="{00000000-0008-0000-0000-0000C402000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77344" y="4266951"/>
            <a:ext cx="190501" cy="174686"/>
          </a:xfrm>
          <a:prstGeom prst="rect">
            <a:avLst/>
          </a:prstGeom>
          <a:ln w="28575">
            <a:noFill/>
          </a:ln>
        </p:spPr>
      </p:pic>
      <p:sp>
        <p:nvSpPr>
          <p:cNvPr id="507" name="Oval 506">
            <a:extLst>
              <a:ext uri="{FF2B5EF4-FFF2-40B4-BE49-F238E27FC236}">
                <a16:creationId xmlns:a16="http://schemas.microsoft.com/office/drawing/2014/main" id="{BDE24269-1300-4123-8CE9-BAEAFAC8024A}"/>
              </a:ext>
            </a:extLst>
          </p:cNvPr>
          <p:cNvSpPr/>
          <p:nvPr/>
        </p:nvSpPr>
        <p:spPr>
          <a:xfrm>
            <a:off x="6378176" y="4359561"/>
            <a:ext cx="125692" cy="875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9" name="Rectangle 508">
            <a:extLst>
              <a:ext uri="{FF2B5EF4-FFF2-40B4-BE49-F238E27FC236}">
                <a16:creationId xmlns:a16="http://schemas.microsoft.com/office/drawing/2014/main" id="{D376378D-2D85-43F0-8A17-D5B3978D1A80}"/>
              </a:ext>
            </a:extLst>
          </p:cNvPr>
          <p:cNvSpPr/>
          <p:nvPr/>
        </p:nvSpPr>
        <p:spPr>
          <a:xfrm>
            <a:off x="6075974" y="3709402"/>
            <a:ext cx="845077" cy="40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000" dirty="0">
                <a:solidFill>
                  <a:sysClr val="windowText" lastClr="000000"/>
                </a:solidFill>
                <a:latin typeface="Arial" panose="020B0604020202020204" pitchFamily="34" charset="0"/>
                <a:cs typeface="Arial" panose="020B0604020202020204" pitchFamily="34" charset="0"/>
              </a:rPr>
              <a:t>IQC pick up sample</a:t>
            </a:r>
          </a:p>
        </p:txBody>
      </p:sp>
      <p:cxnSp>
        <p:nvCxnSpPr>
          <p:cNvPr id="514" name="Straight Arrow Connector 513">
            <a:extLst>
              <a:ext uri="{FF2B5EF4-FFF2-40B4-BE49-F238E27FC236}">
                <a16:creationId xmlns:a16="http://schemas.microsoft.com/office/drawing/2014/main" id="{00000000-0008-0000-0000-0000B8020000}"/>
              </a:ext>
            </a:extLst>
          </p:cNvPr>
          <p:cNvCxnSpPr>
            <a:cxnSpLocks/>
          </p:cNvCxnSpPr>
          <p:nvPr/>
        </p:nvCxnSpPr>
        <p:spPr>
          <a:xfrm flipH="1" flipV="1">
            <a:off x="6452086" y="4434807"/>
            <a:ext cx="13353" cy="266101"/>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00000000-0008-0000-0000-000025030000}"/>
              </a:ext>
            </a:extLst>
          </p:cNvPr>
          <p:cNvCxnSpPr>
            <a:cxnSpLocks/>
          </p:cNvCxnSpPr>
          <p:nvPr/>
        </p:nvCxnSpPr>
        <p:spPr>
          <a:xfrm>
            <a:off x="6123831" y="4797980"/>
            <a:ext cx="646693" cy="4100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00000000-0008-0000-0000-000026030000}"/>
              </a:ext>
            </a:extLst>
          </p:cNvPr>
          <p:cNvCxnSpPr>
            <a:cxnSpLocks/>
          </p:cNvCxnSpPr>
          <p:nvPr/>
        </p:nvCxnSpPr>
        <p:spPr>
          <a:xfrm flipV="1">
            <a:off x="6143394" y="4815376"/>
            <a:ext cx="590003" cy="4275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7" name="Group 516">
            <a:extLst>
              <a:ext uri="{FF2B5EF4-FFF2-40B4-BE49-F238E27FC236}">
                <a16:creationId xmlns:a16="http://schemas.microsoft.com/office/drawing/2014/main" id="{766E24A4-60CC-40C4-82FC-BAB3D89941E5}"/>
              </a:ext>
            </a:extLst>
          </p:cNvPr>
          <p:cNvGrpSpPr>
            <a:grpSpLocks/>
          </p:cNvGrpSpPr>
          <p:nvPr/>
        </p:nvGrpSpPr>
        <p:grpSpPr bwMode="auto">
          <a:xfrm>
            <a:off x="6044959" y="4723208"/>
            <a:ext cx="770367" cy="583056"/>
            <a:chOff x="1066509" y="-2"/>
            <a:chExt cx="108" cy="78"/>
          </a:xfrm>
          <a:noFill/>
        </p:grpSpPr>
        <p:sp>
          <p:nvSpPr>
            <p:cNvPr id="518" name="Oval 517">
              <a:extLst>
                <a:ext uri="{FF2B5EF4-FFF2-40B4-BE49-F238E27FC236}">
                  <a16:creationId xmlns:a16="http://schemas.microsoft.com/office/drawing/2014/main" id="{FDF26B89-E9C6-4600-B118-A02048FC745B}"/>
                </a:ext>
              </a:extLst>
            </p:cNvPr>
            <p:cNvSpPr>
              <a:spLocks noChangeArrowheads="1"/>
            </p:cNvSpPr>
            <p:nvPr/>
          </p:nvSpPr>
          <p:spPr bwMode="auto">
            <a:xfrm>
              <a:off x="1066521" y="0"/>
              <a:ext cx="79" cy="76"/>
            </a:xfrm>
            <a:prstGeom prst="ellipse">
              <a:avLst/>
            </a:prstGeom>
            <a:grpFill/>
            <a:ln w="28575">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519" name="Line 74">
              <a:extLst>
                <a:ext uri="{FF2B5EF4-FFF2-40B4-BE49-F238E27FC236}">
                  <a16:creationId xmlns:a16="http://schemas.microsoft.com/office/drawing/2014/main" id="{203D8D11-6453-4E88-AB33-739B5EC30D68}"/>
                </a:ext>
              </a:extLst>
            </p:cNvPr>
            <p:cNvSpPr>
              <a:spLocks noChangeShapeType="1"/>
            </p:cNvSpPr>
            <p:nvPr/>
          </p:nvSpPr>
          <p:spPr bwMode="auto">
            <a:xfrm>
              <a:off x="1066522" y="39"/>
              <a:ext cx="76" cy="0"/>
            </a:xfrm>
            <a:prstGeom prst="line">
              <a:avLst/>
            </a:prstGeom>
            <a:grpFill/>
            <a:ln w="19050">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520" name="Text Box 72">
              <a:extLst>
                <a:ext uri="{FF2B5EF4-FFF2-40B4-BE49-F238E27FC236}">
                  <a16:creationId xmlns:a16="http://schemas.microsoft.com/office/drawing/2014/main" id="{047429BF-6AA4-4077-B013-4477705BDD6D}"/>
                </a:ext>
              </a:extLst>
            </p:cNvPr>
            <p:cNvSpPr txBox="1">
              <a:spLocks noChangeArrowheads="1"/>
            </p:cNvSpPr>
            <p:nvPr/>
          </p:nvSpPr>
          <p:spPr bwMode="auto">
            <a:xfrm>
              <a:off x="1066509" y="-2"/>
              <a:ext cx="108" cy="58"/>
            </a:xfrm>
            <a:prstGeom prst="rect">
              <a:avLst/>
            </a:prstGeom>
            <a:grpFill/>
            <a:ln>
              <a:noFill/>
            </a:ln>
            <a:extLs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18288"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PQC</a:t>
              </a:r>
            </a:p>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Sampling</a:t>
              </a:r>
              <a:endParaRPr lang="en-US" sz="700" dirty="0">
                <a:solidFill>
                  <a:prstClr val="black"/>
                </a:solidFill>
                <a:latin typeface="Calibri" panose="020F0502020204030204"/>
              </a:endParaRPr>
            </a:p>
          </p:txBody>
        </p:sp>
      </p:grpSp>
      <p:pic>
        <p:nvPicPr>
          <p:cNvPr id="524" name="Picture 523">
            <a:extLst>
              <a:ext uri="{FF2B5EF4-FFF2-40B4-BE49-F238E27FC236}">
                <a16:creationId xmlns:a16="http://schemas.microsoft.com/office/drawing/2014/main" id="{00000000-0008-0000-0000-0000F4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0495" y="4907379"/>
            <a:ext cx="166199" cy="152401"/>
          </a:xfrm>
          <a:prstGeom prst="rect">
            <a:avLst/>
          </a:prstGeom>
          <a:ln w="28575">
            <a:noFill/>
          </a:ln>
        </p:spPr>
      </p:pic>
      <p:pic>
        <p:nvPicPr>
          <p:cNvPr id="525" name="Picture 524">
            <a:extLst>
              <a:ext uri="{FF2B5EF4-FFF2-40B4-BE49-F238E27FC236}">
                <a16:creationId xmlns:a16="http://schemas.microsoft.com/office/drawing/2014/main" id="{00000000-0008-0000-0000-0000F5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6570" y="5126454"/>
            <a:ext cx="155811" cy="142875"/>
          </a:xfrm>
          <a:prstGeom prst="rect">
            <a:avLst/>
          </a:prstGeom>
          <a:ln w="28575">
            <a:noFill/>
          </a:ln>
        </p:spPr>
      </p:pic>
      <p:pic>
        <p:nvPicPr>
          <p:cNvPr id="526" name="Picture 525">
            <a:extLst>
              <a:ext uri="{FF2B5EF4-FFF2-40B4-BE49-F238E27FC236}">
                <a16:creationId xmlns:a16="http://schemas.microsoft.com/office/drawing/2014/main" id="{00000000-0008-0000-0000-0000F6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6570" y="5336004"/>
            <a:ext cx="155811" cy="142875"/>
          </a:xfrm>
          <a:prstGeom prst="rect">
            <a:avLst/>
          </a:prstGeom>
          <a:ln w="28575">
            <a:noFill/>
          </a:ln>
        </p:spPr>
      </p:pic>
      <p:sp>
        <p:nvSpPr>
          <p:cNvPr id="527" name="Oval 526">
            <a:extLst>
              <a:ext uri="{FF2B5EF4-FFF2-40B4-BE49-F238E27FC236}">
                <a16:creationId xmlns:a16="http://schemas.microsoft.com/office/drawing/2014/main" id="{00000000-0008-0000-0000-0000EB020000}"/>
              </a:ext>
            </a:extLst>
          </p:cNvPr>
          <p:cNvSpPr/>
          <p:nvPr/>
        </p:nvSpPr>
        <p:spPr>
          <a:xfrm>
            <a:off x="7725831" y="4552399"/>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28" name="Oval 527">
            <a:extLst>
              <a:ext uri="{FF2B5EF4-FFF2-40B4-BE49-F238E27FC236}">
                <a16:creationId xmlns:a16="http://schemas.microsoft.com/office/drawing/2014/main" id="{00000000-0008-0000-0000-0000EC020000}"/>
              </a:ext>
            </a:extLst>
          </p:cNvPr>
          <p:cNvSpPr/>
          <p:nvPr/>
        </p:nvSpPr>
        <p:spPr>
          <a:xfrm>
            <a:off x="7621056" y="4666699"/>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29" name="Oval 528">
            <a:extLst>
              <a:ext uri="{FF2B5EF4-FFF2-40B4-BE49-F238E27FC236}">
                <a16:creationId xmlns:a16="http://schemas.microsoft.com/office/drawing/2014/main" id="{00000000-0008-0000-0000-0000ED020000}"/>
              </a:ext>
            </a:extLst>
          </p:cNvPr>
          <p:cNvSpPr/>
          <p:nvPr/>
        </p:nvSpPr>
        <p:spPr>
          <a:xfrm>
            <a:off x="7418108" y="4790524"/>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0" name="Oval 529">
            <a:extLst>
              <a:ext uri="{FF2B5EF4-FFF2-40B4-BE49-F238E27FC236}">
                <a16:creationId xmlns:a16="http://schemas.microsoft.com/office/drawing/2014/main" id="{00000000-0008-0000-0000-0000EB020000}"/>
              </a:ext>
            </a:extLst>
          </p:cNvPr>
          <p:cNvSpPr/>
          <p:nvPr/>
        </p:nvSpPr>
        <p:spPr>
          <a:xfrm>
            <a:off x="7715300" y="4817783"/>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1" name="Oval 530">
            <a:extLst>
              <a:ext uri="{FF2B5EF4-FFF2-40B4-BE49-F238E27FC236}">
                <a16:creationId xmlns:a16="http://schemas.microsoft.com/office/drawing/2014/main" id="{00000000-0008-0000-0000-0000EC020000}"/>
              </a:ext>
            </a:extLst>
          </p:cNvPr>
          <p:cNvSpPr/>
          <p:nvPr/>
        </p:nvSpPr>
        <p:spPr>
          <a:xfrm>
            <a:off x="7610525" y="4932083"/>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2" name="Oval 531">
            <a:extLst>
              <a:ext uri="{FF2B5EF4-FFF2-40B4-BE49-F238E27FC236}">
                <a16:creationId xmlns:a16="http://schemas.microsoft.com/office/drawing/2014/main" id="{00000000-0008-0000-0000-0000ED020000}"/>
              </a:ext>
            </a:extLst>
          </p:cNvPr>
          <p:cNvSpPr/>
          <p:nvPr/>
        </p:nvSpPr>
        <p:spPr>
          <a:xfrm>
            <a:off x="7391400" y="5055908"/>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3" name="Oval 532">
            <a:extLst>
              <a:ext uri="{FF2B5EF4-FFF2-40B4-BE49-F238E27FC236}">
                <a16:creationId xmlns:a16="http://schemas.microsoft.com/office/drawing/2014/main" id="{00000000-0008-0000-0000-0000EB020000}"/>
              </a:ext>
            </a:extLst>
          </p:cNvPr>
          <p:cNvSpPr/>
          <p:nvPr/>
        </p:nvSpPr>
        <p:spPr>
          <a:xfrm>
            <a:off x="7733727" y="5130785"/>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4" name="Oval 533">
            <a:extLst>
              <a:ext uri="{FF2B5EF4-FFF2-40B4-BE49-F238E27FC236}">
                <a16:creationId xmlns:a16="http://schemas.microsoft.com/office/drawing/2014/main" id="{00000000-0008-0000-0000-0000EC020000}"/>
              </a:ext>
            </a:extLst>
          </p:cNvPr>
          <p:cNvSpPr/>
          <p:nvPr/>
        </p:nvSpPr>
        <p:spPr>
          <a:xfrm>
            <a:off x="7628952" y="5245085"/>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5" name="Oval 534">
            <a:extLst>
              <a:ext uri="{FF2B5EF4-FFF2-40B4-BE49-F238E27FC236}">
                <a16:creationId xmlns:a16="http://schemas.microsoft.com/office/drawing/2014/main" id="{00000000-0008-0000-0000-0000ED020000}"/>
              </a:ext>
            </a:extLst>
          </p:cNvPr>
          <p:cNvSpPr/>
          <p:nvPr/>
        </p:nvSpPr>
        <p:spPr>
          <a:xfrm>
            <a:off x="7391400" y="5368910"/>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nvGrpSpPr>
          <p:cNvPr id="536" name="Group 535">
            <a:extLst>
              <a:ext uri="{FF2B5EF4-FFF2-40B4-BE49-F238E27FC236}">
                <a16:creationId xmlns:a16="http://schemas.microsoft.com/office/drawing/2014/main" id="{00000000-0008-0000-0000-0000BA020000}"/>
              </a:ext>
            </a:extLst>
          </p:cNvPr>
          <p:cNvGrpSpPr>
            <a:grpSpLocks/>
          </p:cNvGrpSpPr>
          <p:nvPr/>
        </p:nvGrpSpPr>
        <p:grpSpPr bwMode="auto">
          <a:xfrm>
            <a:off x="8233385" y="4938956"/>
            <a:ext cx="703281" cy="639367"/>
            <a:chOff x="0" y="0"/>
            <a:chExt cx="1442648" cy="1406137"/>
          </a:xfrm>
        </p:grpSpPr>
        <p:sp>
          <p:nvSpPr>
            <p:cNvPr id="537" name="Oval 536">
              <a:extLst>
                <a:ext uri="{FF2B5EF4-FFF2-40B4-BE49-F238E27FC236}">
                  <a16:creationId xmlns:a16="http://schemas.microsoft.com/office/drawing/2014/main" id="{00000000-0008-0000-0000-0000BB020000}"/>
                </a:ext>
              </a:extLst>
            </p:cNvPr>
            <p:cNvSpPr>
              <a:spLocks noChangeArrowheads="1"/>
            </p:cNvSpPr>
            <p:nvPr/>
          </p:nvSpPr>
          <p:spPr bwMode="auto">
            <a:xfrm>
              <a:off x="174417" y="44719"/>
              <a:ext cx="1152525" cy="1200150"/>
            </a:xfrm>
            <a:prstGeom prst="ellipse">
              <a:avLst/>
            </a:prstGeom>
            <a:noFill/>
            <a:ln w="28575">
              <a:solidFill>
                <a:srgbClr val="0000FF"/>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100"/>
                </a:lnSpc>
                <a:defRPr sz="1000"/>
              </a:pPr>
              <a:endParaRPr lang="en-GB" sz="1200" b="1">
                <a:solidFill>
                  <a:srgbClr val="008000"/>
                </a:solidFill>
                <a:latin typeface="Arial"/>
                <a:cs typeface="Arial"/>
              </a:endParaRPr>
            </a:p>
            <a:p>
              <a:pPr algn="ctr">
                <a:lnSpc>
                  <a:spcPts val="1000"/>
                </a:lnSpc>
                <a:defRPr sz="1000"/>
              </a:pPr>
              <a:endParaRPr lang="en-GB" sz="1000">
                <a:solidFill>
                  <a:prstClr val="black"/>
                </a:solidFill>
                <a:latin typeface="Calibri" panose="020F0502020204030204"/>
              </a:endParaRPr>
            </a:p>
          </p:txBody>
        </p:sp>
        <p:sp>
          <p:nvSpPr>
            <p:cNvPr id="538" name="Text Box 114">
              <a:extLst>
                <a:ext uri="{FF2B5EF4-FFF2-40B4-BE49-F238E27FC236}">
                  <a16:creationId xmlns:a16="http://schemas.microsoft.com/office/drawing/2014/main" id="{00000000-0008-0000-0000-0000BC020000}"/>
                </a:ext>
              </a:extLst>
            </p:cNvPr>
            <p:cNvSpPr txBox="1">
              <a:spLocks noChangeArrowheads="1"/>
            </p:cNvSpPr>
            <p:nvPr/>
          </p:nvSpPr>
          <p:spPr bwMode="auto">
            <a:xfrm>
              <a:off x="363839" y="837457"/>
              <a:ext cx="805267" cy="568680"/>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a:solidFill>
                    <a:srgbClr val="0000FF"/>
                  </a:solidFill>
                  <a:latin typeface="Times New Roman"/>
                  <a:cs typeface="Times New Roman"/>
                </a:rPr>
                <a:t>  </a:t>
              </a:r>
              <a:r>
                <a:rPr lang="en-GB" sz="800" b="1">
                  <a:solidFill>
                    <a:srgbClr val="0000FF"/>
                  </a:solidFill>
                  <a:latin typeface="Times New Roman"/>
                  <a:cs typeface="Times New Roman"/>
                </a:rPr>
                <a:t> PQC</a:t>
              </a:r>
              <a:endParaRPr lang="en-GB" sz="800">
                <a:solidFill>
                  <a:prstClr val="black"/>
                </a:solidFill>
                <a:latin typeface="Calibri" panose="020F0502020204030204"/>
              </a:endParaRPr>
            </a:p>
          </p:txBody>
        </p:sp>
        <p:sp>
          <p:nvSpPr>
            <p:cNvPr id="539" name="Line 115">
              <a:extLst>
                <a:ext uri="{FF2B5EF4-FFF2-40B4-BE49-F238E27FC236}">
                  <a16:creationId xmlns:a16="http://schemas.microsoft.com/office/drawing/2014/main" id="{00000000-0008-0000-0000-0000BD020000}"/>
                </a:ext>
              </a:extLst>
            </p:cNvPr>
            <p:cNvSpPr>
              <a:spLocks noChangeShapeType="1"/>
            </p:cNvSpPr>
            <p:nvPr/>
          </p:nvSpPr>
          <p:spPr bwMode="auto">
            <a:xfrm>
              <a:off x="212519" y="472599"/>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540" name="Line 116">
              <a:extLst>
                <a:ext uri="{FF2B5EF4-FFF2-40B4-BE49-F238E27FC236}">
                  <a16:creationId xmlns:a16="http://schemas.microsoft.com/office/drawing/2014/main" id="{00000000-0008-0000-0000-0000BE020000}"/>
                </a:ext>
              </a:extLst>
            </p:cNvPr>
            <p:cNvSpPr>
              <a:spLocks noChangeShapeType="1"/>
            </p:cNvSpPr>
            <p:nvPr/>
          </p:nvSpPr>
          <p:spPr bwMode="auto">
            <a:xfrm>
              <a:off x="212519" y="827426"/>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541" name="Text Box 117">
              <a:extLst>
                <a:ext uri="{FF2B5EF4-FFF2-40B4-BE49-F238E27FC236}">
                  <a16:creationId xmlns:a16="http://schemas.microsoft.com/office/drawing/2014/main" id="{00000000-0008-0000-0000-0000BF020000}"/>
                </a:ext>
              </a:extLst>
            </p:cNvPr>
            <p:cNvSpPr txBox="1">
              <a:spLocks noChangeArrowheads="1"/>
            </p:cNvSpPr>
            <p:nvPr/>
          </p:nvSpPr>
          <p:spPr bwMode="auto">
            <a:xfrm>
              <a:off x="210514" y="0"/>
              <a:ext cx="1123224" cy="379536"/>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1000" b="1" dirty="0">
                  <a:solidFill>
                    <a:srgbClr val="0000FF"/>
                  </a:solidFill>
                  <a:latin typeface="Times New Roman"/>
                  <a:cs typeface="Times New Roman"/>
                </a:rPr>
                <a:t> OK</a:t>
              </a:r>
              <a:endParaRPr lang="en-GB" sz="1000" dirty="0">
                <a:solidFill>
                  <a:prstClr val="black"/>
                </a:solidFill>
                <a:latin typeface="Calibri" panose="020F0502020204030204"/>
              </a:endParaRPr>
            </a:p>
          </p:txBody>
        </p:sp>
        <p:sp>
          <p:nvSpPr>
            <p:cNvPr id="542" name="Text Box 119">
              <a:extLst>
                <a:ext uri="{FF2B5EF4-FFF2-40B4-BE49-F238E27FC236}">
                  <a16:creationId xmlns:a16="http://schemas.microsoft.com/office/drawing/2014/main" id="{00000000-0008-0000-0000-0000C0020000}"/>
                </a:ext>
              </a:extLst>
            </p:cNvPr>
            <p:cNvSpPr txBox="1">
              <a:spLocks noChangeArrowheads="1"/>
            </p:cNvSpPr>
            <p:nvPr/>
          </p:nvSpPr>
          <p:spPr bwMode="auto">
            <a:xfrm>
              <a:off x="0" y="510249"/>
              <a:ext cx="1442648" cy="543429"/>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500" b="1">
                  <a:solidFill>
                    <a:srgbClr val="0000FF"/>
                  </a:solidFill>
                  <a:latin typeface="Arial"/>
                  <a:cs typeface="Arial"/>
                </a:rPr>
                <a:t>  </a:t>
              </a:r>
              <a:r>
                <a:rPr lang="en-US" sz="500">
                  <a:solidFill>
                    <a:srgbClr val="0000FF"/>
                  </a:solidFill>
                  <a:latin typeface="Arial"/>
                  <a:cs typeface="Arial"/>
                </a:rPr>
                <a:t>Day- Month- Year</a:t>
              </a:r>
              <a:endParaRPr lang="en-US" sz="500">
                <a:solidFill>
                  <a:prstClr val="black"/>
                </a:solidFill>
                <a:latin typeface="Calibri" panose="020F0502020204030204"/>
              </a:endParaRPr>
            </a:p>
          </p:txBody>
        </p:sp>
      </p:grpSp>
      <p:cxnSp>
        <p:nvCxnSpPr>
          <p:cNvPr id="543" name="Straight Arrow Connector 542">
            <a:extLst>
              <a:ext uri="{FF2B5EF4-FFF2-40B4-BE49-F238E27FC236}">
                <a16:creationId xmlns:a16="http://schemas.microsoft.com/office/drawing/2014/main" id="{00000000-0008-0000-0000-0000EA020000}"/>
              </a:ext>
            </a:extLst>
          </p:cNvPr>
          <p:cNvCxnSpPr>
            <a:cxnSpLocks/>
          </p:cNvCxnSpPr>
          <p:nvPr/>
        </p:nvCxnSpPr>
        <p:spPr>
          <a:xfrm flipH="1" flipV="1">
            <a:off x="7940838" y="4739849"/>
            <a:ext cx="441564" cy="308522"/>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BEA01809-5841-4E33-A903-A481FDCB34AE}"/>
              </a:ext>
            </a:extLst>
          </p:cNvPr>
          <p:cNvCxnSpPr>
            <a:cxnSpLocks/>
          </p:cNvCxnSpPr>
          <p:nvPr/>
        </p:nvCxnSpPr>
        <p:spPr>
          <a:xfrm flipH="1" flipV="1">
            <a:off x="7878312" y="4899567"/>
            <a:ext cx="378856" cy="187174"/>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B5110F80-5122-4AB4-B965-DE00638A9836}"/>
              </a:ext>
            </a:extLst>
          </p:cNvPr>
          <p:cNvCxnSpPr>
            <a:cxnSpLocks/>
          </p:cNvCxnSpPr>
          <p:nvPr/>
        </p:nvCxnSpPr>
        <p:spPr>
          <a:xfrm flipH="1" flipV="1">
            <a:off x="7915170" y="5180273"/>
            <a:ext cx="348621" cy="64812"/>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00000000-0008-0000-0000-000021030000}"/>
              </a:ext>
            </a:extLst>
          </p:cNvPr>
          <p:cNvCxnSpPr>
            <a:cxnSpLocks/>
          </p:cNvCxnSpPr>
          <p:nvPr/>
        </p:nvCxnSpPr>
        <p:spPr>
          <a:xfrm>
            <a:off x="8279509" y="5028898"/>
            <a:ext cx="686612" cy="4912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00000000-0008-0000-0000-000022030000}"/>
              </a:ext>
            </a:extLst>
          </p:cNvPr>
          <p:cNvCxnSpPr>
            <a:cxnSpLocks/>
          </p:cNvCxnSpPr>
          <p:nvPr/>
        </p:nvCxnSpPr>
        <p:spPr>
          <a:xfrm flipV="1">
            <a:off x="8304323" y="5042615"/>
            <a:ext cx="592482" cy="4876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1" name="Connector: Elbow 560">
            <a:extLst>
              <a:ext uri="{FF2B5EF4-FFF2-40B4-BE49-F238E27FC236}">
                <a16:creationId xmlns:a16="http://schemas.microsoft.com/office/drawing/2014/main" id="{7B883B78-9DC5-4DBF-896B-7BBA90990A87}"/>
              </a:ext>
            </a:extLst>
          </p:cNvPr>
          <p:cNvCxnSpPr>
            <a:cxnSpLocks/>
            <a:stCxn id="379" idx="2"/>
          </p:cNvCxnSpPr>
          <p:nvPr/>
        </p:nvCxnSpPr>
        <p:spPr>
          <a:xfrm rot="10800000">
            <a:off x="9267620" y="4237962"/>
            <a:ext cx="171213" cy="88578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Connector: Elbow 565">
            <a:extLst>
              <a:ext uri="{FF2B5EF4-FFF2-40B4-BE49-F238E27FC236}">
                <a16:creationId xmlns:a16="http://schemas.microsoft.com/office/drawing/2014/main" id="{BE2DE8C2-E359-4118-AEB3-A529B8351232}"/>
              </a:ext>
            </a:extLst>
          </p:cNvPr>
          <p:cNvCxnSpPr>
            <a:cxnSpLocks/>
            <a:stCxn id="453" idx="5"/>
          </p:cNvCxnSpPr>
          <p:nvPr/>
        </p:nvCxnSpPr>
        <p:spPr>
          <a:xfrm rot="5400000" flipH="1" flipV="1">
            <a:off x="9611562" y="4559180"/>
            <a:ext cx="842195" cy="238941"/>
          </a:xfrm>
          <a:prstGeom prst="bentConnector3">
            <a:avLst>
              <a:gd name="adj1" fmla="val -9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3" name="Arrow: Right 592">
            <a:extLst>
              <a:ext uri="{FF2B5EF4-FFF2-40B4-BE49-F238E27FC236}">
                <a16:creationId xmlns:a16="http://schemas.microsoft.com/office/drawing/2014/main" id="{00000000-0008-0000-0000-00002D030000}"/>
              </a:ext>
            </a:extLst>
          </p:cNvPr>
          <p:cNvSpPr/>
          <p:nvPr/>
        </p:nvSpPr>
        <p:spPr>
          <a:xfrm rot="16200000">
            <a:off x="9569299" y="2569963"/>
            <a:ext cx="133350" cy="523875"/>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p>
        </p:txBody>
      </p:sp>
      <p:pic>
        <p:nvPicPr>
          <p:cNvPr id="594" name="Picture 593">
            <a:extLst>
              <a:ext uri="{FF2B5EF4-FFF2-40B4-BE49-F238E27FC236}">
                <a16:creationId xmlns:a16="http://schemas.microsoft.com/office/drawing/2014/main" id="{0CAD1EA5-3CDC-45F9-AD86-6BB39EAF224B}"/>
              </a:ext>
            </a:extLst>
          </p:cNvPr>
          <p:cNvPicPr>
            <a:picLocks noChangeAspect="1"/>
          </p:cNvPicPr>
          <p:nvPr/>
        </p:nvPicPr>
        <p:blipFill>
          <a:blip r:embed="rId21"/>
          <a:stretch>
            <a:fillRect/>
          </a:stretch>
        </p:blipFill>
        <p:spPr>
          <a:xfrm>
            <a:off x="8868089" y="1776518"/>
            <a:ext cx="1535773" cy="891594"/>
          </a:xfrm>
          <a:prstGeom prst="rect">
            <a:avLst/>
          </a:prstGeom>
        </p:spPr>
      </p:pic>
      <p:sp>
        <p:nvSpPr>
          <p:cNvPr id="595" name="Star: 7 Points 594">
            <a:extLst>
              <a:ext uri="{FF2B5EF4-FFF2-40B4-BE49-F238E27FC236}">
                <a16:creationId xmlns:a16="http://schemas.microsoft.com/office/drawing/2014/main" id="{98DB6669-4271-4002-ACE0-11B2A01FA28F}"/>
              </a:ext>
            </a:extLst>
          </p:cNvPr>
          <p:cNvSpPr/>
          <p:nvPr/>
        </p:nvSpPr>
        <p:spPr>
          <a:xfrm>
            <a:off x="7445236" y="1756221"/>
            <a:ext cx="1365629" cy="967719"/>
          </a:xfrm>
          <a:prstGeom prst="star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599">
            <a:extLst>
              <a:ext uri="{FF2B5EF4-FFF2-40B4-BE49-F238E27FC236}">
                <a16:creationId xmlns:a16="http://schemas.microsoft.com/office/drawing/2014/main" id="{C9B5CC3F-3631-4675-8B87-A18128DF1CC3}"/>
              </a:ext>
            </a:extLst>
          </p:cNvPr>
          <p:cNvSpPr/>
          <p:nvPr/>
        </p:nvSpPr>
        <p:spPr>
          <a:xfrm>
            <a:off x="7545345" y="1892819"/>
            <a:ext cx="1181912" cy="750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Visualize the IQC inspection</a:t>
            </a:r>
          </a:p>
        </p:txBody>
      </p:sp>
      <p:sp>
        <p:nvSpPr>
          <p:cNvPr id="601" name="Rectangle 600">
            <a:extLst>
              <a:ext uri="{FF2B5EF4-FFF2-40B4-BE49-F238E27FC236}">
                <a16:creationId xmlns:a16="http://schemas.microsoft.com/office/drawing/2014/main" id="{00000000-0008-0000-0000-00002B030000}"/>
              </a:ext>
            </a:extLst>
          </p:cNvPr>
          <p:cNvSpPr/>
          <p:nvPr/>
        </p:nvSpPr>
        <p:spPr>
          <a:xfrm>
            <a:off x="7545345" y="5428075"/>
            <a:ext cx="1625120" cy="552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dirty="0">
                <a:solidFill>
                  <a:sysClr val="windowText" lastClr="000000"/>
                </a:solidFill>
                <a:latin typeface="Arial" panose="020B0604020202020204" pitchFamily="34" charset="0"/>
                <a:cs typeface="Arial" panose="020B0604020202020204" pitchFamily="34" charset="0"/>
              </a:rPr>
              <a:t>IQC judgment OK/NG auto judgment All lot</a:t>
            </a:r>
          </a:p>
        </p:txBody>
      </p:sp>
      <p:sp>
        <p:nvSpPr>
          <p:cNvPr id="602" name="Rectangle 601">
            <a:extLst>
              <a:ext uri="{FF2B5EF4-FFF2-40B4-BE49-F238E27FC236}">
                <a16:creationId xmlns:a16="http://schemas.microsoft.com/office/drawing/2014/main" id="{823F8C05-D162-48E1-9EC6-60051E21DD0D}"/>
              </a:ext>
            </a:extLst>
          </p:cNvPr>
          <p:cNvSpPr/>
          <p:nvPr/>
        </p:nvSpPr>
        <p:spPr>
          <a:xfrm>
            <a:off x="1589819" y="5958592"/>
            <a:ext cx="1249253" cy="276999"/>
          </a:xfrm>
          <a:prstGeom prst="rect">
            <a:avLst/>
          </a:prstGeom>
        </p:spPr>
        <p:txBody>
          <a:bodyPr wrap="none">
            <a:spAutoFit/>
          </a:bodyPr>
          <a:lstStyle/>
          <a:p>
            <a:pPr marL="285840" indent="-285120">
              <a:spcBef>
                <a:spcPts val="281"/>
              </a:spcBef>
              <a:buClr>
                <a:srgbClr val="000000"/>
              </a:buClr>
              <a:buFont typeface="Wingdings" charset="2"/>
              <a:buChar char=""/>
            </a:pPr>
            <a:r>
              <a:rPr lang="en-US" sz="1200" b="1" spc="-1" dirty="0">
                <a:solidFill>
                  <a:srgbClr val="000000"/>
                </a:solidFill>
                <a:uFill>
                  <a:solidFill>
                    <a:srgbClr val="FFFFFF"/>
                  </a:solidFill>
                </a:uFill>
                <a:latin typeface="Arial"/>
                <a:ea typeface="Tahoma"/>
              </a:rPr>
              <a:t>Currently :</a:t>
            </a:r>
            <a:endParaRPr lang="en-US" sz="1200" spc="-1" dirty="0">
              <a:solidFill>
                <a:srgbClr val="000000"/>
              </a:solidFill>
              <a:uFill>
                <a:solidFill>
                  <a:srgbClr val="FFFFFF"/>
                </a:solidFill>
              </a:uFill>
              <a:latin typeface="Arial"/>
            </a:endParaRPr>
          </a:p>
        </p:txBody>
      </p:sp>
      <p:sp>
        <p:nvSpPr>
          <p:cNvPr id="603" name="Rectangle 602">
            <a:extLst>
              <a:ext uri="{FF2B5EF4-FFF2-40B4-BE49-F238E27FC236}">
                <a16:creationId xmlns:a16="http://schemas.microsoft.com/office/drawing/2014/main" id="{B7FBA130-E948-4E5D-835F-292D67AF6688}"/>
              </a:ext>
            </a:extLst>
          </p:cNvPr>
          <p:cNvSpPr/>
          <p:nvPr/>
        </p:nvSpPr>
        <p:spPr>
          <a:xfrm>
            <a:off x="6109099" y="5951121"/>
            <a:ext cx="1164550" cy="276999"/>
          </a:xfrm>
          <a:prstGeom prst="rect">
            <a:avLst/>
          </a:prstGeom>
        </p:spPr>
        <p:txBody>
          <a:bodyPr wrap="none">
            <a:spAutoFit/>
          </a:bodyPr>
          <a:lstStyle/>
          <a:p>
            <a:pPr marL="285840" indent="-285120">
              <a:spcBef>
                <a:spcPts val="281"/>
              </a:spcBef>
              <a:buClr>
                <a:srgbClr val="000000"/>
              </a:buClr>
              <a:buFont typeface="Wingdings" charset="2"/>
              <a:buChar char=""/>
            </a:pPr>
            <a:r>
              <a:rPr lang="en-US" sz="1200" b="1" spc="-1" dirty="0">
                <a:solidFill>
                  <a:srgbClr val="1717F7"/>
                </a:solidFill>
                <a:uFill>
                  <a:solidFill>
                    <a:srgbClr val="FFFFFF"/>
                  </a:solidFill>
                </a:uFill>
                <a:latin typeface="Arial"/>
                <a:ea typeface="Tahoma"/>
              </a:rPr>
              <a:t>Improve </a:t>
            </a:r>
            <a:r>
              <a:rPr lang="en-US" sz="1200" b="1" spc="-1" dirty="0">
                <a:solidFill>
                  <a:srgbClr val="000000"/>
                </a:solidFill>
                <a:uFill>
                  <a:solidFill>
                    <a:srgbClr val="FFFFFF"/>
                  </a:solidFill>
                </a:uFill>
                <a:latin typeface="Arial"/>
                <a:ea typeface="Tahoma"/>
              </a:rPr>
              <a:t>:</a:t>
            </a:r>
            <a:endParaRPr lang="en-US" sz="1200" spc="-1" dirty="0">
              <a:solidFill>
                <a:srgbClr val="000000"/>
              </a:solidFill>
              <a:uFill>
                <a:solidFill>
                  <a:srgbClr val="FFFFFF"/>
                </a:solidFill>
              </a:uFill>
              <a:latin typeface="Arial"/>
            </a:endParaRPr>
          </a:p>
        </p:txBody>
      </p:sp>
      <p:cxnSp>
        <p:nvCxnSpPr>
          <p:cNvPr id="605" name="Connector: Elbow 604">
            <a:extLst>
              <a:ext uri="{FF2B5EF4-FFF2-40B4-BE49-F238E27FC236}">
                <a16:creationId xmlns:a16="http://schemas.microsoft.com/office/drawing/2014/main" id="{C55EC34C-0BD0-494B-A27F-8A31CFA6EB43}"/>
              </a:ext>
            </a:extLst>
          </p:cNvPr>
          <p:cNvCxnSpPr>
            <a:cxnSpLocks/>
          </p:cNvCxnSpPr>
          <p:nvPr/>
        </p:nvCxnSpPr>
        <p:spPr>
          <a:xfrm rot="10800000" flipV="1">
            <a:off x="7837745" y="4359917"/>
            <a:ext cx="926913" cy="261795"/>
          </a:xfrm>
          <a:prstGeom prst="bentConnector3">
            <a:avLst>
              <a:gd name="adj1" fmla="val -3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5" name="Rectangle 614">
            <a:extLst>
              <a:ext uri="{FF2B5EF4-FFF2-40B4-BE49-F238E27FC236}">
                <a16:creationId xmlns:a16="http://schemas.microsoft.com/office/drawing/2014/main" id="{FFDA22DF-58C0-4E60-A213-C7FF250F9DA1}"/>
              </a:ext>
            </a:extLst>
          </p:cNvPr>
          <p:cNvSpPr/>
          <p:nvPr/>
        </p:nvSpPr>
        <p:spPr>
          <a:xfrm>
            <a:off x="7832652" y="4272193"/>
            <a:ext cx="1144960" cy="512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0000FF"/>
                </a:solidFill>
                <a:latin typeface="Arial" panose="020B0604020202020204" pitchFamily="34" charset="0"/>
                <a:cs typeface="Arial" panose="020B0604020202020204" pitchFamily="34" charset="0"/>
              </a:rPr>
              <a:t>Inspection OK</a:t>
            </a:r>
          </a:p>
        </p:txBody>
      </p:sp>
      <p:cxnSp>
        <p:nvCxnSpPr>
          <p:cNvPr id="616" name="Straight Arrow Connector 615">
            <a:extLst>
              <a:ext uri="{FF2B5EF4-FFF2-40B4-BE49-F238E27FC236}">
                <a16:creationId xmlns:a16="http://schemas.microsoft.com/office/drawing/2014/main" id="{498C46B5-96D5-4346-9DA6-71F097D42B1B}"/>
              </a:ext>
            </a:extLst>
          </p:cNvPr>
          <p:cNvCxnSpPr>
            <a:cxnSpLocks/>
          </p:cNvCxnSpPr>
          <p:nvPr/>
        </p:nvCxnSpPr>
        <p:spPr>
          <a:xfrm flipH="1">
            <a:off x="6529779" y="4329877"/>
            <a:ext cx="43656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24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33FCF6-E4F1-433B-A135-C3C139396FCA}"/>
              </a:ext>
            </a:extLst>
          </p:cNvPr>
          <p:cNvPicPr>
            <a:picLocks noChangeAspect="1"/>
          </p:cNvPicPr>
          <p:nvPr/>
        </p:nvPicPr>
        <p:blipFill rotWithShape="1">
          <a:blip r:embed="rId2"/>
          <a:srcRect b="47405"/>
          <a:stretch/>
        </p:blipFill>
        <p:spPr>
          <a:xfrm>
            <a:off x="1257488" y="533400"/>
            <a:ext cx="9677025" cy="2209800"/>
          </a:xfrm>
          <a:prstGeom prst="rect">
            <a:avLst/>
          </a:prstGeom>
          <a:ln>
            <a:solidFill>
              <a:schemeClr val="tx1"/>
            </a:solidFill>
          </a:ln>
        </p:spPr>
      </p:pic>
      <p:sp>
        <p:nvSpPr>
          <p:cNvPr id="10" name="TextBox 9">
            <a:extLst>
              <a:ext uri="{FF2B5EF4-FFF2-40B4-BE49-F238E27FC236}">
                <a16:creationId xmlns:a16="http://schemas.microsoft.com/office/drawing/2014/main" id="{152391A6-29A5-4173-A200-9AC64F7B0F84}"/>
              </a:ext>
            </a:extLst>
          </p:cNvPr>
          <p:cNvSpPr txBox="1"/>
          <p:nvPr/>
        </p:nvSpPr>
        <p:spPr>
          <a:xfrm>
            <a:off x="1345934" y="62358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SD: Sales and Distribution </a:t>
            </a:r>
          </a:p>
        </p:txBody>
      </p:sp>
      <p:sp>
        <p:nvSpPr>
          <p:cNvPr id="11" name="TextBox 10">
            <a:extLst>
              <a:ext uri="{FF2B5EF4-FFF2-40B4-BE49-F238E27FC236}">
                <a16:creationId xmlns:a16="http://schemas.microsoft.com/office/drawing/2014/main" id="{3F34506A-C115-4D76-BE3D-F3B110AA9570}"/>
              </a:ext>
            </a:extLst>
          </p:cNvPr>
          <p:cNvSpPr txBox="1"/>
          <p:nvPr/>
        </p:nvSpPr>
        <p:spPr>
          <a:xfrm>
            <a:off x="1345934" y="86225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MM: Materials Management  </a:t>
            </a:r>
          </a:p>
        </p:txBody>
      </p:sp>
      <p:sp>
        <p:nvSpPr>
          <p:cNvPr id="12" name="TextBox 11">
            <a:extLst>
              <a:ext uri="{FF2B5EF4-FFF2-40B4-BE49-F238E27FC236}">
                <a16:creationId xmlns:a16="http://schemas.microsoft.com/office/drawing/2014/main" id="{AF463370-2B50-4EBA-BAE0-A70B3EEA782D}"/>
              </a:ext>
            </a:extLst>
          </p:cNvPr>
          <p:cNvSpPr txBox="1"/>
          <p:nvPr/>
        </p:nvSpPr>
        <p:spPr>
          <a:xfrm>
            <a:off x="8252146" y="62358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QM: Quality Management  </a:t>
            </a:r>
          </a:p>
        </p:txBody>
      </p:sp>
      <p:sp>
        <p:nvSpPr>
          <p:cNvPr id="13" name="TextBox 12">
            <a:extLst>
              <a:ext uri="{FF2B5EF4-FFF2-40B4-BE49-F238E27FC236}">
                <a16:creationId xmlns:a16="http://schemas.microsoft.com/office/drawing/2014/main" id="{B733EA55-36AE-4447-BB82-5D66B52949E1}"/>
              </a:ext>
            </a:extLst>
          </p:cNvPr>
          <p:cNvSpPr txBox="1"/>
          <p:nvPr/>
        </p:nvSpPr>
        <p:spPr>
          <a:xfrm>
            <a:off x="8252146" y="86225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FI/CO: Financial Accounting/Controlling </a:t>
            </a:r>
          </a:p>
        </p:txBody>
      </p:sp>
      <p:sp>
        <p:nvSpPr>
          <p:cNvPr id="14" name="TextBox 13">
            <a:extLst>
              <a:ext uri="{FF2B5EF4-FFF2-40B4-BE49-F238E27FC236}">
                <a16:creationId xmlns:a16="http://schemas.microsoft.com/office/drawing/2014/main" id="{0E910A73-F33D-4494-A3BB-0C35A4789E54}"/>
              </a:ext>
            </a:extLst>
          </p:cNvPr>
          <p:cNvSpPr txBox="1"/>
          <p:nvPr/>
        </p:nvSpPr>
        <p:spPr>
          <a:xfrm>
            <a:off x="1345934" y="110092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PP:  Production Planning  </a:t>
            </a:r>
          </a:p>
        </p:txBody>
      </p:sp>
      <p:sp>
        <p:nvSpPr>
          <p:cNvPr id="15" name="Text Box 6">
            <a:extLst>
              <a:ext uri="{FF2B5EF4-FFF2-40B4-BE49-F238E27FC236}">
                <a16:creationId xmlns:a16="http://schemas.microsoft.com/office/drawing/2014/main" id="{DD15DBFB-25E7-44EC-8FBD-39E772249179}"/>
              </a:ext>
            </a:extLst>
          </p:cNvPr>
          <p:cNvSpPr txBox="1">
            <a:spLocks noChangeArrowheads="1"/>
          </p:cNvSpPr>
          <p:nvPr/>
        </p:nvSpPr>
        <p:spPr bwMode="auto">
          <a:xfrm>
            <a:off x="1143000" y="-3206"/>
            <a:ext cx="9906000" cy="40011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kumimoji="1" lang="en-US" altLang="ja-JP" sz="2000" b="1" kern="0" dirty="0">
                <a:solidFill>
                  <a:srgbClr val="FFFFFF"/>
                </a:solidFill>
                <a:ea typeface="MS Gothic" panose="020B0609070205080204" pitchFamily="49" charset="-128"/>
              </a:rPr>
              <a:t>PSNV SYSTEMS OVERVIEW</a:t>
            </a:r>
          </a:p>
        </p:txBody>
      </p:sp>
      <p:pic>
        <p:nvPicPr>
          <p:cNvPr id="4" name="Picture 3">
            <a:extLst>
              <a:ext uri="{FF2B5EF4-FFF2-40B4-BE49-F238E27FC236}">
                <a16:creationId xmlns:a16="http://schemas.microsoft.com/office/drawing/2014/main" id="{F839F5E2-45E4-0831-CC1B-CB0D12D14B56}"/>
              </a:ext>
            </a:extLst>
          </p:cNvPr>
          <p:cNvPicPr>
            <a:picLocks noChangeAspect="1"/>
          </p:cNvPicPr>
          <p:nvPr/>
        </p:nvPicPr>
        <p:blipFill>
          <a:blip r:embed="rId3"/>
          <a:stretch>
            <a:fillRect/>
          </a:stretch>
        </p:blipFill>
        <p:spPr>
          <a:xfrm>
            <a:off x="1216848" y="4768062"/>
            <a:ext cx="9791513" cy="2005113"/>
          </a:xfrm>
          <a:prstGeom prst="rect">
            <a:avLst/>
          </a:prstGeom>
        </p:spPr>
      </p:pic>
      <p:sp>
        <p:nvSpPr>
          <p:cNvPr id="6" name="Rectangle 5">
            <a:extLst>
              <a:ext uri="{FF2B5EF4-FFF2-40B4-BE49-F238E27FC236}">
                <a16:creationId xmlns:a16="http://schemas.microsoft.com/office/drawing/2014/main" id="{C6AF6CEA-3B31-F2A6-B122-F98633B72174}"/>
              </a:ext>
            </a:extLst>
          </p:cNvPr>
          <p:cNvSpPr/>
          <p:nvPr/>
        </p:nvSpPr>
        <p:spPr bwMode="auto">
          <a:xfrm>
            <a:off x="1257488" y="2753362"/>
            <a:ext cx="9677025" cy="2005113"/>
          </a:xfrm>
          <a:prstGeom prst="rect">
            <a:avLst/>
          </a:prstGeom>
          <a:noFill/>
          <a:ln w="3175" cap="flat" cmpd="sng" algn="ctr">
            <a:solidFill>
              <a:schemeClr val="tx2"/>
            </a:solidFill>
            <a:prstDash val="solid"/>
            <a:round/>
            <a:headEnd type="none" w="med" len="med"/>
            <a:tailEnd type="none" w="med" len="med"/>
          </a:ln>
          <a:effectLst/>
        </p:spPr>
        <p:txBody>
          <a:bodyPr vert="horz" wrap="none" lIns="91412" tIns="45706" rIns="91412" bIns="45706" numCol="1" rtlCol="0" anchor="ctr" anchorCtr="0" compatLnSpc="1">
            <a:prstTxWarp prst="textNoShape">
              <a:avLst/>
            </a:prstTxWarp>
          </a:bodyPr>
          <a:lstStyle/>
          <a:p>
            <a:pPr algn="ctr" fontAlgn="base">
              <a:spcBef>
                <a:spcPct val="0"/>
              </a:spcBef>
              <a:spcAft>
                <a:spcPct val="0"/>
              </a:spcAft>
            </a:pPr>
            <a:endParaRPr lang="en-US" sz="2800">
              <a:latin typeface="Arial" charset="0"/>
              <a:ea typeface="HGP創英角ｺﾞｼｯｸUB" pitchFamily="50" charset="-128"/>
              <a:cs typeface="Arial" charset="0"/>
            </a:endParaRPr>
          </a:p>
        </p:txBody>
      </p:sp>
      <p:cxnSp>
        <p:nvCxnSpPr>
          <p:cNvPr id="8" name="Straight Connector 7">
            <a:extLst>
              <a:ext uri="{FF2B5EF4-FFF2-40B4-BE49-F238E27FC236}">
                <a16:creationId xmlns:a16="http://schemas.microsoft.com/office/drawing/2014/main" id="{8B2826F5-FE25-DB67-BA86-18D5627482C4}"/>
              </a:ext>
            </a:extLst>
          </p:cNvPr>
          <p:cNvCxnSpPr/>
          <p:nvPr/>
        </p:nvCxnSpPr>
        <p:spPr bwMode="auto">
          <a:xfrm>
            <a:off x="2555240" y="2748282"/>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9D4A757E-E473-4C3C-4E59-C7E32C14CA05}"/>
              </a:ext>
            </a:extLst>
          </p:cNvPr>
          <p:cNvCxnSpPr/>
          <p:nvPr/>
        </p:nvCxnSpPr>
        <p:spPr bwMode="auto">
          <a:xfrm>
            <a:off x="4968240" y="2762949"/>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BD6E01B3-802B-23AC-3140-942EFCE54A0A}"/>
              </a:ext>
            </a:extLst>
          </p:cNvPr>
          <p:cNvCxnSpPr/>
          <p:nvPr/>
        </p:nvCxnSpPr>
        <p:spPr bwMode="auto">
          <a:xfrm>
            <a:off x="8564880" y="2753362"/>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57">
            <a:extLst>
              <a:ext uri="{FF2B5EF4-FFF2-40B4-BE49-F238E27FC236}">
                <a16:creationId xmlns:a16="http://schemas.microsoft.com/office/drawing/2014/main" id="{68AF7722-ACCE-65E2-7A3B-E04D86055BAD}"/>
              </a:ext>
            </a:extLst>
          </p:cNvPr>
          <p:cNvSpPr txBox="1"/>
          <p:nvPr/>
        </p:nvSpPr>
        <p:spPr>
          <a:xfrm>
            <a:off x="993329" y="2718374"/>
            <a:ext cx="1600201" cy="1446550"/>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a:t>
            </a:r>
            <a:r>
              <a:rPr lang="en-US" altLang="ja-JP" sz="1100" b="1" dirty="0">
                <a:latin typeface="Arial" panose="020B0604020202020204" pitchFamily="34" charset="0"/>
                <a:cs typeface="Arial" panose="020B0604020202020204" pitchFamily="34" charset="0"/>
              </a:rPr>
              <a:t>:  </a:t>
            </a:r>
            <a:r>
              <a:rPr lang="en-US" altLang="ja-JP" sz="1100" dirty="0">
                <a:latin typeface="Arial" panose="020B0604020202020204" pitchFamily="34" charset="0"/>
                <a:cs typeface="Arial" panose="020B0604020202020204" pitchFamily="34" charset="0"/>
              </a:rPr>
              <a:t>EDI, Sales order, Packing, Shipping instruction, Invoice</a:t>
            </a:r>
          </a:p>
        </p:txBody>
      </p:sp>
      <p:sp>
        <p:nvSpPr>
          <p:cNvPr id="59" name="TextBox 58">
            <a:extLst>
              <a:ext uri="{FF2B5EF4-FFF2-40B4-BE49-F238E27FC236}">
                <a16:creationId xmlns:a16="http://schemas.microsoft.com/office/drawing/2014/main" id="{681B4956-7CCC-6E70-1D82-6343CF5B30CE}"/>
              </a:ext>
            </a:extLst>
          </p:cNvPr>
          <p:cNvSpPr txBox="1"/>
          <p:nvPr/>
        </p:nvSpPr>
        <p:spPr>
          <a:xfrm>
            <a:off x="2369820" y="2707620"/>
            <a:ext cx="2636708" cy="1785104"/>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 Material Master, </a:t>
            </a:r>
            <a:r>
              <a:rPr lang="en-US" sz="1100" dirty="0">
                <a:solidFill>
                  <a:srgbClr val="242424"/>
                </a:solidFill>
                <a:latin typeface="-apple-system"/>
              </a:rPr>
              <a:t>Engineering Change Notification (ECN), </a:t>
            </a:r>
            <a:r>
              <a:rPr lang="en-US" altLang="ja-JP" sz="1100" dirty="0">
                <a:latin typeface="Arial" panose="020B0604020202020204" pitchFamily="34" charset="0"/>
                <a:cs typeface="Arial" panose="020B0604020202020204" pitchFamily="34" charset="0"/>
              </a:rPr>
              <a:t>Purchase Requisition, EDI Purchase Order, Shipping Advise,</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Dispatch Advice, Invoice </a:t>
            </a:r>
          </a:p>
        </p:txBody>
      </p:sp>
      <p:sp>
        <p:nvSpPr>
          <p:cNvPr id="60" name="TextBox 59">
            <a:extLst>
              <a:ext uri="{FF2B5EF4-FFF2-40B4-BE49-F238E27FC236}">
                <a16:creationId xmlns:a16="http://schemas.microsoft.com/office/drawing/2014/main" id="{ADD89B38-89E6-7352-C5DF-00E8986CC906}"/>
              </a:ext>
            </a:extLst>
          </p:cNvPr>
          <p:cNvSpPr txBox="1"/>
          <p:nvPr/>
        </p:nvSpPr>
        <p:spPr>
          <a:xfrm>
            <a:off x="4821013" y="2717800"/>
            <a:ext cx="2100358" cy="1446550"/>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BOM structure , Production Plan Monthly / daily, Transfer Posting, Backflush, Sub-Material</a:t>
            </a:r>
          </a:p>
        </p:txBody>
      </p:sp>
      <p:sp>
        <p:nvSpPr>
          <p:cNvPr id="61" name="TextBox 60">
            <a:extLst>
              <a:ext uri="{FF2B5EF4-FFF2-40B4-BE49-F238E27FC236}">
                <a16:creationId xmlns:a16="http://schemas.microsoft.com/office/drawing/2014/main" id="{15BF1CEC-7581-8755-113C-0AF9055B3DDA}"/>
              </a:ext>
            </a:extLst>
          </p:cNvPr>
          <p:cNvSpPr txBox="1"/>
          <p:nvPr/>
        </p:nvSpPr>
        <p:spPr>
          <a:xfrm>
            <a:off x="8295514" y="2726578"/>
            <a:ext cx="2549972" cy="769441"/>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  Business Plan, Fix asset,</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G/L Account posting</a:t>
            </a:r>
          </a:p>
        </p:txBody>
      </p:sp>
      <p:cxnSp>
        <p:nvCxnSpPr>
          <p:cNvPr id="62" name="Straight Connector 61">
            <a:extLst>
              <a:ext uri="{FF2B5EF4-FFF2-40B4-BE49-F238E27FC236}">
                <a16:creationId xmlns:a16="http://schemas.microsoft.com/office/drawing/2014/main" id="{6370682D-B324-EF9F-ABBC-7840CCB29678}"/>
              </a:ext>
            </a:extLst>
          </p:cNvPr>
          <p:cNvCxnSpPr/>
          <p:nvPr/>
        </p:nvCxnSpPr>
        <p:spPr bwMode="auto">
          <a:xfrm>
            <a:off x="7010400" y="2752789"/>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343ED36B-83B0-BAB4-5349-4ED04FE9856F}"/>
              </a:ext>
            </a:extLst>
          </p:cNvPr>
          <p:cNvSpPr txBox="1"/>
          <p:nvPr/>
        </p:nvSpPr>
        <p:spPr>
          <a:xfrm>
            <a:off x="6765494" y="2707620"/>
            <a:ext cx="1750939" cy="1785104"/>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a:t>
            </a:r>
            <a:r>
              <a:rPr lang="en-US" altLang="ja-JP" sz="1100" b="1" dirty="0">
                <a:latin typeface="Arial" panose="020B0604020202020204" pitchFamily="34" charset="0"/>
                <a:cs typeface="Arial" panose="020B0604020202020204" pitchFamily="34" charset="0"/>
              </a:rPr>
              <a:t>: </a:t>
            </a:r>
            <a:r>
              <a:rPr lang="en-US" altLang="ja-JP" sz="1100" dirty="0">
                <a:latin typeface="Arial" panose="020B0604020202020204" pitchFamily="34" charset="0"/>
                <a:cs typeface="Arial" panose="020B0604020202020204" pitchFamily="34" charset="0"/>
              </a:rPr>
              <a:t>Daily coming RoHS inspection,</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Recording Inspection result, RoHS grouping, sharing</a:t>
            </a:r>
          </a:p>
        </p:txBody>
      </p:sp>
      <p:sp>
        <p:nvSpPr>
          <p:cNvPr id="3" name="Rectangle 2">
            <a:extLst>
              <a:ext uri="{FF2B5EF4-FFF2-40B4-BE49-F238E27FC236}">
                <a16:creationId xmlns:a16="http://schemas.microsoft.com/office/drawing/2014/main" id="{D3F1AE43-43B2-4A7E-D702-EC20C5CA83EF}"/>
              </a:ext>
            </a:extLst>
          </p:cNvPr>
          <p:cNvSpPr/>
          <p:nvPr/>
        </p:nvSpPr>
        <p:spPr bwMode="auto">
          <a:xfrm>
            <a:off x="3939544" y="5871354"/>
            <a:ext cx="1005837" cy="363060"/>
          </a:xfrm>
          <a:prstGeom prst="rect">
            <a:avLst/>
          </a:prstGeom>
          <a:solidFill>
            <a:srgbClr val="FFD992"/>
          </a:solidFill>
          <a:ln w="9525" cap="flat" cmpd="sng" algn="ctr">
            <a:noFill/>
            <a:prstDash val="solid"/>
            <a:round/>
            <a:headEnd type="none" w="med" len="med"/>
            <a:tailEnd type="none" w="med" len="med"/>
          </a:ln>
          <a:effectLst>
            <a:prstShdw prst="shdw17" dist="17961" dir="2700000">
              <a:schemeClr val="bg2">
                <a:gamma/>
                <a:shade val="60000"/>
                <a:invGamma/>
              </a:schemeClr>
            </a:prstShdw>
          </a:effectLst>
        </p:spPr>
        <p:txBody>
          <a:bodyPr vert="horz" wrap="none" lIns="91412" tIns="45706" rIns="91412" bIns="45706" numCol="1" rtlCol="0" anchor="ctr" anchorCtr="0" compatLnSpc="1">
            <a:prstTxWarp prst="textNoShape">
              <a:avLst/>
            </a:prstTxWarp>
          </a:bodyPr>
          <a:lstStyle/>
          <a:p>
            <a:pPr algn="ctr" fontAlgn="base">
              <a:spcBef>
                <a:spcPct val="0"/>
              </a:spcBef>
              <a:spcAft>
                <a:spcPct val="0"/>
              </a:spcAft>
            </a:pPr>
            <a:r>
              <a:rPr lang="en-US" sz="1200" b="1" dirty="0">
                <a:solidFill>
                  <a:srgbClr val="0000FF"/>
                </a:solidFill>
                <a:latin typeface="Arial" charset="0"/>
                <a:ea typeface="HGP創英角ｺﾞｼｯｸUB" pitchFamily="50" charset="-128"/>
                <a:cs typeface="Arial" charset="0"/>
              </a:rPr>
              <a:t>24. MCS Free </a:t>
            </a:r>
          </a:p>
          <a:p>
            <a:pPr algn="ctr" fontAlgn="base">
              <a:spcBef>
                <a:spcPct val="0"/>
              </a:spcBef>
              <a:spcAft>
                <a:spcPct val="0"/>
              </a:spcAft>
            </a:pPr>
            <a:r>
              <a:rPr lang="en-US" sz="1200" b="1" dirty="0">
                <a:solidFill>
                  <a:srgbClr val="0000FF"/>
                </a:solidFill>
                <a:latin typeface="Arial" charset="0"/>
                <a:ea typeface="HGP創英角ｺﾞｼｯｸUB" pitchFamily="50" charset="-128"/>
                <a:cs typeface="Arial" charset="0"/>
              </a:rPr>
              <a:t>location</a:t>
            </a:r>
          </a:p>
        </p:txBody>
      </p:sp>
    </p:spTree>
    <p:extLst>
      <p:ext uri="{BB962C8B-B14F-4D97-AF65-F5344CB8AC3E}">
        <p14:creationId xmlns:p14="http://schemas.microsoft.com/office/powerpoint/2010/main" val="359549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B26DF-1B25-41B9-8EFD-EC1B1DCB30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7876" y="5440773"/>
            <a:ext cx="572273" cy="763030"/>
          </a:xfrm>
          <a:prstGeom prst="rect">
            <a:avLst/>
          </a:prstGeom>
        </p:spPr>
      </p:pic>
      <p:pic>
        <p:nvPicPr>
          <p:cNvPr id="4238" name="図 1">
            <a:extLst>
              <a:ext uri="{FF2B5EF4-FFF2-40B4-BE49-F238E27FC236}">
                <a16:creationId xmlns:a16="http://schemas.microsoft.com/office/drawing/2014/main" id="{71E493AD-84C2-47C1-896B-9104E99181B7}"/>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434137" y="5460228"/>
            <a:ext cx="5397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59" name="図 88">
            <a:extLst>
              <a:ext uri="{FF2B5EF4-FFF2-40B4-BE49-F238E27FC236}">
                <a16:creationId xmlns:a16="http://schemas.microsoft.com/office/drawing/2014/main" id="{1EAA65E8-B8BA-4236-BDC0-62282727035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98188" y="5474382"/>
            <a:ext cx="614560" cy="6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図 11" descr="青いシャツを着た少年&#10;&#10;自動的に生成された説明">
            <a:extLst>
              <a:ext uri="{FF2B5EF4-FFF2-40B4-BE49-F238E27FC236}">
                <a16:creationId xmlns:a16="http://schemas.microsoft.com/office/drawing/2014/main" id="{93A9A6AD-6126-458A-B7B2-52E06A19024E}"/>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tretch>
            <a:fillRect/>
          </a:stretch>
        </p:blipFill>
        <p:spPr>
          <a:xfrm>
            <a:off x="7608443" y="5468811"/>
            <a:ext cx="602125" cy="715962"/>
          </a:xfrm>
          <a:prstGeom prst="rect">
            <a:avLst/>
          </a:prstGeom>
        </p:spPr>
      </p:pic>
      <p:pic>
        <p:nvPicPr>
          <p:cNvPr id="88" name="図 87" descr="青いシャツを着ている男性&#10;&#10;自動的に生成された説明">
            <a:extLst>
              <a:ext uri="{FF2B5EF4-FFF2-40B4-BE49-F238E27FC236}">
                <a16:creationId xmlns:a16="http://schemas.microsoft.com/office/drawing/2014/main" id="{7F6DA44A-D26A-4A29-9F32-5F2742F7955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604" r="15565" b="20647"/>
          <a:stretch/>
        </p:blipFill>
        <p:spPr>
          <a:xfrm>
            <a:off x="5694445" y="5464819"/>
            <a:ext cx="570704" cy="714939"/>
          </a:xfrm>
          <a:prstGeom prst="rect">
            <a:avLst/>
          </a:prstGeom>
        </p:spPr>
      </p:pic>
      <p:pic>
        <p:nvPicPr>
          <p:cNvPr id="8" name="図 7" descr="白いシャツを着ている男性&#10;&#10;自動的に生成された説明">
            <a:extLst>
              <a:ext uri="{FF2B5EF4-FFF2-40B4-BE49-F238E27FC236}">
                <a16:creationId xmlns:a16="http://schemas.microsoft.com/office/drawing/2014/main" id="{52F99093-C1D0-5496-AC0A-1DED902E881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4305" b="17532"/>
          <a:stretch/>
        </p:blipFill>
        <p:spPr>
          <a:xfrm>
            <a:off x="1406413" y="5468811"/>
            <a:ext cx="575997" cy="600076"/>
          </a:xfrm>
          <a:prstGeom prst="rect">
            <a:avLst/>
          </a:prstGeom>
        </p:spPr>
      </p:pic>
      <p:pic>
        <p:nvPicPr>
          <p:cNvPr id="4220" name="図 4">
            <a:extLst>
              <a:ext uri="{FF2B5EF4-FFF2-40B4-BE49-F238E27FC236}">
                <a16:creationId xmlns:a16="http://schemas.microsoft.com/office/drawing/2014/main" id="{5D1E9DFD-121E-491E-A70B-A6219B67C196}"/>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2640534" y="4223031"/>
            <a:ext cx="54133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6">
            <a:extLst>
              <a:ext uri="{FF2B5EF4-FFF2-40B4-BE49-F238E27FC236}">
                <a16:creationId xmlns:a16="http://schemas.microsoft.com/office/drawing/2014/main" id="{D149550F-195C-4908-A812-5CBA27CA1425}"/>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7623737" y="4200106"/>
            <a:ext cx="549079" cy="622386"/>
          </a:xfrm>
          <a:prstGeom prst="rect">
            <a:avLst/>
          </a:prstGeom>
        </p:spPr>
      </p:pic>
      <p:pic>
        <p:nvPicPr>
          <p:cNvPr id="91" name="図 11">
            <a:extLst>
              <a:ext uri="{FF2B5EF4-FFF2-40B4-BE49-F238E27FC236}">
                <a16:creationId xmlns:a16="http://schemas.microsoft.com/office/drawing/2014/main" id="{26093684-5E3A-4914-99BA-9E94DE78DA91}"/>
              </a:ext>
            </a:extLst>
          </p:cNvPr>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1423741" y="4216533"/>
            <a:ext cx="5413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D81862A-36E0-48D8-B763-04B4AB33B0A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590" t="29245" r="21440" b="15980"/>
          <a:stretch/>
        </p:blipFill>
        <p:spPr>
          <a:xfrm flipH="1">
            <a:off x="3978180" y="5166114"/>
            <a:ext cx="577168" cy="552713"/>
          </a:xfrm>
          <a:prstGeom prst="rect">
            <a:avLst/>
          </a:prstGeom>
        </p:spPr>
      </p:pic>
      <p:pic>
        <p:nvPicPr>
          <p:cNvPr id="114" name="Picture 8">
            <a:extLst>
              <a:ext uri="{FF2B5EF4-FFF2-40B4-BE49-F238E27FC236}">
                <a16:creationId xmlns:a16="http://schemas.microsoft.com/office/drawing/2014/main" id="{B9B242A0-BF94-44AF-8D8E-B357CE15BAC4}"/>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6690" t="11101" r="18861" b="5280"/>
          <a:stretch/>
        </p:blipFill>
        <p:spPr>
          <a:xfrm flipH="1">
            <a:off x="6072298" y="4223031"/>
            <a:ext cx="552462" cy="572307"/>
          </a:xfrm>
          <a:prstGeom prst="rect">
            <a:avLst/>
          </a:prstGeom>
        </p:spPr>
      </p:pic>
      <p:pic>
        <p:nvPicPr>
          <p:cNvPr id="10" name="図 9" descr="メガネをかけた男性&#10;&#10;自動的に生成された説明">
            <a:extLst>
              <a:ext uri="{FF2B5EF4-FFF2-40B4-BE49-F238E27FC236}">
                <a16:creationId xmlns:a16="http://schemas.microsoft.com/office/drawing/2014/main" id="{FA0D40BE-C351-3953-B593-2D77576A51F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46074" y="926525"/>
            <a:ext cx="456558" cy="522863"/>
          </a:xfrm>
          <a:prstGeom prst="rect">
            <a:avLst/>
          </a:prstGeom>
        </p:spPr>
      </p:pic>
      <p:cxnSp>
        <p:nvCxnSpPr>
          <p:cNvPr id="89" name="カギ線コネクタ 105">
            <a:extLst>
              <a:ext uri="{FF2B5EF4-FFF2-40B4-BE49-F238E27FC236}">
                <a16:creationId xmlns:a16="http://schemas.microsoft.com/office/drawing/2014/main" id="{9D27C8B7-0A13-4EA8-B956-37BD4DC85197}"/>
              </a:ext>
            </a:extLst>
          </p:cNvPr>
          <p:cNvCxnSpPr>
            <a:cxnSpLocks noChangeShapeType="1"/>
            <a:stCxn id="4225" idx="2"/>
            <a:endCxn id="77" idx="0"/>
          </p:cNvCxnSpPr>
          <p:nvPr/>
        </p:nvCxnSpPr>
        <p:spPr bwMode="auto">
          <a:xfrm rot="5400000">
            <a:off x="7860121" y="3372099"/>
            <a:ext cx="717575" cy="612519"/>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3">
            <a:extLst>
              <a:ext uri="{FF2B5EF4-FFF2-40B4-BE49-F238E27FC236}">
                <a16:creationId xmlns:a16="http://schemas.microsoft.com/office/drawing/2014/main" id="{ECCC9AFE-1270-49B1-8FE8-76A8D513280F}"/>
              </a:ext>
            </a:extLst>
          </p:cNvPr>
          <p:cNvSpPr>
            <a:spLocks noChangeArrowheads="1"/>
          </p:cNvSpPr>
          <p:nvPr/>
        </p:nvSpPr>
        <p:spPr bwMode="auto">
          <a:xfrm>
            <a:off x="1228725" y="76200"/>
            <a:ext cx="9717088" cy="539750"/>
          </a:xfrm>
          <a:prstGeom prst="rect">
            <a:avLst/>
          </a:prstGeom>
          <a:solidFill>
            <a:srgbClr val="2C3B66"/>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ja-JP" sz="3200" b="1" dirty="0">
                <a:solidFill>
                  <a:schemeClr val="bg1"/>
                </a:solidFill>
                <a:effectLst>
                  <a:outerShdw blurRad="38100" dist="38100" dir="2700000" algn="tl">
                    <a:srgbClr val="000000"/>
                  </a:outerShdw>
                </a:effectLst>
                <a:latin typeface="Meiryo UI" panose="020B0604030504040204" pitchFamily="50" charset="-128"/>
                <a:ea typeface="Meiryo UI" panose="020B0604030504040204" pitchFamily="50" charset="-128"/>
                <a:cs typeface="Meiryo UI" panose="020B0604030504040204" pitchFamily="50" charset="-128"/>
              </a:rPr>
              <a:t>ISD Organization</a:t>
            </a:r>
            <a:endParaRPr lang="ja-JP" altLang="en-US" sz="3200" b="1" dirty="0">
              <a:solidFill>
                <a:schemeClr val="bg1"/>
              </a:solidFill>
              <a:effectLst>
                <a:outerShdw blurRad="38100" dist="38100" dir="2700000" algn="tl">
                  <a:srgbClr val="000000"/>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4103" name="AutoShape 172">
            <a:extLst>
              <a:ext uri="{FF2B5EF4-FFF2-40B4-BE49-F238E27FC236}">
                <a16:creationId xmlns:a16="http://schemas.microsoft.com/office/drawing/2014/main" id="{FB3B28A5-85D3-493F-930A-9F64C844D1BE}"/>
              </a:ext>
            </a:extLst>
          </p:cNvPr>
          <p:cNvSpPr>
            <a:spLocks noChangeArrowheads="1"/>
          </p:cNvSpPr>
          <p:nvPr/>
        </p:nvSpPr>
        <p:spPr bwMode="auto">
          <a:xfrm>
            <a:off x="5673411"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PC, LAN</a:t>
            </a:r>
          </a:p>
        </p:txBody>
      </p:sp>
      <p:sp>
        <p:nvSpPr>
          <p:cNvPr id="4104" name="AutoShape 67">
            <a:extLst>
              <a:ext uri="{FF2B5EF4-FFF2-40B4-BE49-F238E27FC236}">
                <a16:creationId xmlns:a16="http://schemas.microsoft.com/office/drawing/2014/main" id="{39738016-8ABA-4FF5-8D9E-0F0A1C0355AC}"/>
              </a:ext>
            </a:extLst>
          </p:cNvPr>
          <p:cNvSpPr>
            <a:spLocks noChangeArrowheads="1"/>
          </p:cNvSpPr>
          <p:nvPr/>
        </p:nvSpPr>
        <p:spPr bwMode="auto">
          <a:xfrm>
            <a:off x="3514449" y="2644809"/>
            <a:ext cx="841375"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Management</a:t>
            </a:r>
          </a:p>
          <a:p>
            <a:pPr eaLnBrk="1" hangingPunct="1"/>
            <a:r>
              <a:rPr lang="en-US" altLang="ja-JP" sz="600" dirty="0">
                <a:latin typeface="Meiryo UI" panose="020B0604030504040204" pitchFamily="50" charset="-128"/>
                <a:ea typeface="Meiryo UI" panose="020B0604030504040204" pitchFamily="50" charset="-128"/>
              </a:rPr>
              <a:t>SAP</a:t>
            </a:r>
          </a:p>
          <a:p>
            <a:pPr eaLnBrk="1" hangingPunct="1"/>
            <a:r>
              <a:rPr lang="en-US" altLang="ja-JP" sz="600" dirty="0">
                <a:latin typeface="Meiryo UI" panose="020B0604030504040204" pitchFamily="50" charset="-128"/>
                <a:ea typeface="Meiryo UI" panose="020B0604030504040204" pitchFamily="50" charset="-128"/>
              </a:rPr>
              <a:t>SOX</a:t>
            </a:r>
          </a:p>
        </p:txBody>
      </p:sp>
      <p:sp>
        <p:nvSpPr>
          <p:cNvPr id="4105" name="AutoShape 121">
            <a:extLst>
              <a:ext uri="{FF2B5EF4-FFF2-40B4-BE49-F238E27FC236}">
                <a16:creationId xmlns:a16="http://schemas.microsoft.com/office/drawing/2014/main" id="{AA23349B-0A40-4433-87F7-9083F6255218}"/>
              </a:ext>
            </a:extLst>
          </p:cNvPr>
          <p:cNvSpPr>
            <a:spLocks noChangeArrowheads="1"/>
          </p:cNvSpPr>
          <p:nvPr/>
        </p:nvSpPr>
        <p:spPr bwMode="auto">
          <a:xfrm>
            <a:off x="8815666" y="2671870"/>
            <a:ext cx="811213"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Management</a:t>
            </a:r>
          </a:p>
          <a:p>
            <a:pPr eaLnBrk="1" hangingPunct="1"/>
            <a:r>
              <a:rPr lang="en-US" altLang="ja-JP" sz="600" dirty="0">
                <a:latin typeface="Meiryo UI" panose="020B0604030504040204" pitchFamily="50" charset="-128"/>
                <a:ea typeface="Meiryo UI" panose="020B0604030504040204" pitchFamily="50" charset="-128"/>
              </a:rPr>
              <a:t>All Development</a:t>
            </a:r>
          </a:p>
          <a:p>
            <a:pPr eaLnBrk="1" hangingPunct="1"/>
            <a:r>
              <a:rPr lang="en-US" altLang="ja-JP" sz="600" dirty="0">
                <a:latin typeface="Meiryo UI" panose="020B0604030504040204" pitchFamily="50" charset="-128"/>
                <a:ea typeface="Meiryo UI" panose="020B0604030504040204" pitchFamily="50" charset="-128"/>
              </a:rPr>
              <a:t>Budget Control</a:t>
            </a:r>
          </a:p>
        </p:txBody>
      </p:sp>
      <p:sp>
        <p:nvSpPr>
          <p:cNvPr id="4106" name="AutoShape 83">
            <a:extLst>
              <a:ext uri="{FF2B5EF4-FFF2-40B4-BE49-F238E27FC236}">
                <a16:creationId xmlns:a16="http://schemas.microsoft.com/office/drawing/2014/main" id="{F10EF0DD-31AF-4534-982F-AD65CD6FACF1}"/>
              </a:ext>
            </a:extLst>
          </p:cNvPr>
          <p:cNvSpPr>
            <a:spLocks noChangeArrowheads="1"/>
          </p:cNvSpPr>
          <p:nvPr/>
        </p:nvSpPr>
        <p:spPr bwMode="auto">
          <a:xfrm>
            <a:off x="1972908" y="4300182"/>
            <a:ext cx="543617"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SAP ABAP</a:t>
            </a:r>
          </a:p>
        </p:txBody>
      </p:sp>
      <p:sp>
        <p:nvSpPr>
          <p:cNvPr id="4107" name="AutoShape 193">
            <a:extLst>
              <a:ext uri="{FF2B5EF4-FFF2-40B4-BE49-F238E27FC236}">
                <a16:creationId xmlns:a16="http://schemas.microsoft.com/office/drawing/2014/main" id="{7EC914C8-5B54-4262-A239-57B90D8D8DD0}"/>
              </a:ext>
            </a:extLst>
          </p:cNvPr>
          <p:cNvSpPr>
            <a:spLocks noChangeArrowheads="1"/>
          </p:cNvSpPr>
          <p:nvPr/>
        </p:nvSpPr>
        <p:spPr bwMode="auto">
          <a:xfrm>
            <a:off x="1384945"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SAP</a:t>
            </a:r>
            <a:r>
              <a:rPr lang="ja-JP" altLang="en-US" sz="600" dirty="0">
                <a:latin typeface="Meiryo UI" panose="020B0604030504040204" pitchFamily="50" charset="-128"/>
                <a:ea typeface="Meiryo UI" panose="020B0604030504040204" pitchFamily="50" charset="-128"/>
              </a:rPr>
              <a:t> </a:t>
            </a:r>
            <a:r>
              <a:rPr lang="en-US" altLang="ja-JP" sz="600" dirty="0">
                <a:latin typeface="Meiryo UI" panose="020B0604030504040204" pitchFamily="50" charset="-128"/>
                <a:ea typeface="Meiryo UI" panose="020B0604030504040204" pitchFamily="50" charset="-128"/>
              </a:rPr>
              <a:t>ABAP</a:t>
            </a:r>
          </a:p>
        </p:txBody>
      </p:sp>
      <p:sp>
        <p:nvSpPr>
          <p:cNvPr id="4113" name="Text Box 44">
            <a:extLst>
              <a:ext uri="{FF2B5EF4-FFF2-40B4-BE49-F238E27FC236}">
                <a16:creationId xmlns:a16="http://schemas.microsoft.com/office/drawing/2014/main" id="{1BF1F6B5-AB76-4915-9D87-EB433CFBC900}"/>
              </a:ext>
            </a:extLst>
          </p:cNvPr>
          <p:cNvSpPr txBox="1">
            <a:spLocks noChangeArrowheads="1"/>
          </p:cNvSpPr>
          <p:nvPr/>
        </p:nvSpPr>
        <p:spPr bwMode="auto">
          <a:xfrm>
            <a:off x="2853208" y="24162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Manager</a:t>
            </a:r>
          </a:p>
        </p:txBody>
      </p:sp>
      <p:cxnSp>
        <p:nvCxnSpPr>
          <p:cNvPr id="4115" name="カギ線コネクタ 105">
            <a:extLst>
              <a:ext uri="{FF2B5EF4-FFF2-40B4-BE49-F238E27FC236}">
                <a16:creationId xmlns:a16="http://schemas.microsoft.com/office/drawing/2014/main" id="{4BAE60B5-D733-435C-850D-20010BA0E4AB}"/>
              </a:ext>
            </a:extLst>
          </p:cNvPr>
          <p:cNvCxnSpPr>
            <a:cxnSpLocks noChangeShapeType="1"/>
            <a:stCxn id="4110" idx="2"/>
            <a:endCxn id="4113" idx="0"/>
          </p:cNvCxnSpPr>
          <p:nvPr/>
        </p:nvCxnSpPr>
        <p:spPr bwMode="auto">
          <a:xfrm rot="5400000">
            <a:off x="4018855" y="769517"/>
            <a:ext cx="787508" cy="2506027"/>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17" name="Text Box 23">
            <a:extLst>
              <a:ext uri="{FF2B5EF4-FFF2-40B4-BE49-F238E27FC236}">
                <a16:creationId xmlns:a16="http://schemas.microsoft.com/office/drawing/2014/main" id="{C6836120-4D6B-4DD2-B465-6BBCCBD92281}"/>
              </a:ext>
            </a:extLst>
          </p:cNvPr>
          <p:cNvSpPr txBox="1">
            <a:spLocks noChangeArrowheads="1"/>
          </p:cNvSpPr>
          <p:nvPr/>
        </p:nvSpPr>
        <p:spPr bwMode="auto">
          <a:xfrm>
            <a:off x="2604815"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sp>
        <p:nvSpPr>
          <p:cNvPr id="4118" name="AutoShape 68">
            <a:extLst>
              <a:ext uri="{FF2B5EF4-FFF2-40B4-BE49-F238E27FC236}">
                <a16:creationId xmlns:a16="http://schemas.microsoft.com/office/drawing/2014/main" id="{434FD15B-39E8-4921-86C9-F171482476BB}"/>
              </a:ext>
            </a:extLst>
          </p:cNvPr>
          <p:cNvSpPr>
            <a:spLocks noChangeArrowheads="1"/>
          </p:cNvSpPr>
          <p:nvPr/>
        </p:nvSpPr>
        <p:spPr bwMode="auto">
          <a:xfrm>
            <a:off x="3240635" y="4281716"/>
            <a:ext cx="612775" cy="409087"/>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700" dirty="0">
                <a:latin typeface="Meiryo UI" panose="020B0604030504040204" pitchFamily="50" charset="-128"/>
                <a:ea typeface="Meiryo UI" panose="020B0604030504040204" pitchFamily="50" charset="-128"/>
              </a:rPr>
              <a:t>SAP</a:t>
            </a:r>
          </a:p>
          <a:p>
            <a:pPr eaLnBrk="1" hangingPunct="1"/>
            <a:r>
              <a:rPr lang="en-US" altLang="ja-JP" sz="700" dirty="0">
                <a:latin typeface="Meiryo UI" panose="020B0604030504040204" pitchFamily="50" charset="-128"/>
                <a:ea typeface="Meiryo UI" panose="020B0604030504040204" pitchFamily="50" charset="-128"/>
              </a:rPr>
              <a:t>IT Training</a:t>
            </a:r>
          </a:p>
        </p:txBody>
      </p:sp>
      <p:cxnSp>
        <p:nvCxnSpPr>
          <p:cNvPr id="4121" name="カギ線コネクタ 93">
            <a:extLst>
              <a:ext uri="{FF2B5EF4-FFF2-40B4-BE49-F238E27FC236}">
                <a16:creationId xmlns:a16="http://schemas.microsoft.com/office/drawing/2014/main" id="{AB9AA16B-D95A-49D9-81FE-0509B6ABD57F}"/>
              </a:ext>
            </a:extLst>
          </p:cNvPr>
          <p:cNvCxnSpPr>
            <a:cxnSpLocks noChangeShapeType="1"/>
            <a:stCxn id="122" idx="2"/>
            <a:endCxn id="4262" idx="0"/>
          </p:cNvCxnSpPr>
          <p:nvPr/>
        </p:nvCxnSpPr>
        <p:spPr bwMode="auto">
          <a:xfrm rot="16200000" flipH="1">
            <a:off x="9684515" y="4965996"/>
            <a:ext cx="409256" cy="23086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23" name="AutoShape 193">
            <a:extLst>
              <a:ext uri="{FF2B5EF4-FFF2-40B4-BE49-F238E27FC236}">
                <a16:creationId xmlns:a16="http://schemas.microsoft.com/office/drawing/2014/main" id="{C281020B-C026-422F-B1E3-B3AE4215AA0E}"/>
              </a:ext>
            </a:extLst>
          </p:cNvPr>
          <p:cNvSpPr>
            <a:spLocks noChangeArrowheads="1"/>
          </p:cNvSpPr>
          <p:nvPr/>
        </p:nvSpPr>
        <p:spPr bwMode="auto">
          <a:xfrm>
            <a:off x="9064626"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p:txBody>
      </p:sp>
      <p:sp>
        <p:nvSpPr>
          <p:cNvPr id="4125" name="AutoShape 193">
            <a:extLst>
              <a:ext uri="{FF2B5EF4-FFF2-40B4-BE49-F238E27FC236}">
                <a16:creationId xmlns:a16="http://schemas.microsoft.com/office/drawing/2014/main" id="{048CEB3A-FFB3-442E-AA6C-3F4959D71BCE}"/>
              </a:ext>
            </a:extLst>
          </p:cNvPr>
          <p:cNvSpPr>
            <a:spLocks noChangeArrowheads="1"/>
          </p:cNvSpPr>
          <p:nvPr/>
        </p:nvSpPr>
        <p:spPr bwMode="auto">
          <a:xfrm>
            <a:off x="9680575" y="6269400"/>
            <a:ext cx="630388"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latin typeface="Meiryo UI" panose="020B0604030504040204" pitchFamily="50" charset="-128"/>
                <a:ea typeface="Meiryo UI" panose="020B0604030504040204" pitchFamily="50" charset="-128"/>
              </a:rPr>
              <a:t>Development</a:t>
            </a:r>
          </a:p>
        </p:txBody>
      </p:sp>
      <p:cxnSp>
        <p:nvCxnSpPr>
          <p:cNvPr id="4126" name="カギ線コネクタ 90">
            <a:extLst>
              <a:ext uri="{FF2B5EF4-FFF2-40B4-BE49-F238E27FC236}">
                <a16:creationId xmlns:a16="http://schemas.microsoft.com/office/drawing/2014/main" id="{2DB7107E-C6DD-4AEF-AF05-4EA3CA6AA9A6}"/>
              </a:ext>
            </a:extLst>
          </p:cNvPr>
          <p:cNvCxnSpPr>
            <a:cxnSpLocks noChangeShapeType="1"/>
            <a:stCxn id="92" idx="2"/>
            <a:endCxn id="100" idx="0"/>
          </p:cNvCxnSpPr>
          <p:nvPr/>
        </p:nvCxnSpPr>
        <p:spPr bwMode="auto">
          <a:xfrm rot="5400000">
            <a:off x="1509489" y="5101132"/>
            <a:ext cx="369847" cy="12700"/>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222" name="図 9">
            <a:extLst>
              <a:ext uri="{FF2B5EF4-FFF2-40B4-BE49-F238E27FC236}">
                <a16:creationId xmlns:a16="http://schemas.microsoft.com/office/drawing/2014/main" id="{14B4F4BB-52B1-4D16-B7FC-C54E6959CF85}"/>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8256865" y="2609958"/>
            <a:ext cx="5397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5" name="Text Box 120">
            <a:extLst>
              <a:ext uri="{FF2B5EF4-FFF2-40B4-BE49-F238E27FC236}">
                <a16:creationId xmlns:a16="http://schemas.microsoft.com/office/drawing/2014/main" id="{503590DB-32D0-49A7-ADF5-9393219F538E}"/>
              </a:ext>
            </a:extLst>
          </p:cNvPr>
          <p:cNvSpPr txBox="1">
            <a:spLocks noChangeArrowheads="1"/>
          </p:cNvSpPr>
          <p:nvPr/>
        </p:nvSpPr>
        <p:spPr bwMode="auto">
          <a:xfrm>
            <a:off x="8218779" y="31401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Nguyen Van</a:t>
            </a:r>
            <a:r>
              <a:rPr lang="ja-JP" altLang="en-US" sz="500">
                <a:solidFill>
                  <a:schemeClr val="bg1"/>
                </a:solidFill>
                <a:latin typeface="Meiryo UI" panose="020B0604030504040204" pitchFamily="50" charset="-128"/>
                <a:ea typeface="Meiryo UI" panose="020B0604030504040204" pitchFamily="50" charset="-128"/>
              </a:rPr>
              <a:t> </a:t>
            </a:r>
            <a:r>
              <a:rPr lang="en-US" altLang="ja-JP" sz="500">
                <a:solidFill>
                  <a:schemeClr val="bg1"/>
                </a:solidFill>
                <a:latin typeface="Meiryo UI" panose="020B0604030504040204" pitchFamily="50" charset="-128"/>
                <a:ea typeface="Meiryo UI" panose="020B0604030504040204" pitchFamily="50" charset="-128"/>
              </a:rPr>
              <a:t>Chung</a:t>
            </a:r>
          </a:p>
        </p:txBody>
      </p:sp>
      <p:sp>
        <p:nvSpPr>
          <p:cNvPr id="4234" name="Text Box 119">
            <a:extLst>
              <a:ext uri="{FF2B5EF4-FFF2-40B4-BE49-F238E27FC236}">
                <a16:creationId xmlns:a16="http://schemas.microsoft.com/office/drawing/2014/main" id="{5C8DDECD-8573-4784-97B5-9B6BB6E36DB5}"/>
              </a:ext>
            </a:extLst>
          </p:cNvPr>
          <p:cNvSpPr txBox="1">
            <a:spLocks noChangeArrowheads="1"/>
          </p:cNvSpPr>
          <p:nvPr/>
        </p:nvSpPr>
        <p:spPr bwMode="auto">
          <a:xfrm>
            <a:off x="8220354" y="24162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Manager</a:t>
            </a:r>
          </a:p>
        </p:txBody>
      </p:sp>
      <p:sp>
        <p:nvSpPr>
          <p:cNvPr id="4239" name="Text Box 191">
            <a:extLst>
              <a:ext uri="{FF2B5EF4-FFF2-40B4-BE49-F238E27FC236}">
                <a16:creationId xmlns:a16="http://schemas.microsoft.com/office/drawing/2014/main" id="{0A2987AC-243F-4795-90F7-411095155EC2}"/>
              </a:ext>
            </a:extLst>
          </p:cNvPr>
          <p:cNvSpPr txBox="1">
            <a:spLocks noChangeArrowheads="1"/>
          </p:cNvSpPr>
          <p:nvPr/>
        </p:nvSpPr>
        <p:spPr bwMode="auto">
          <a:xfrm>
            <a:off x="5673411"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40" name="Text Box 31">
            <a:extLst>
              <a:ext uri="{FF2B5EF4-FFF2-40B4-BE49-F238E27FC236}">
                <a16:creationId xmlns:a16="http://schemas.microsoft.com/office/drawing/2014/main" id="{88847F7C-6B02-48CD-8334-75A1AE3DB231}"/>
              </a:ext>
            </a:extLst>
          </p:cNvPr>
          <p:cNvSpPr txBox="1">
            <a:spLocks noChangeArrowheads="1"/>
          </p:cNvSpPr>
          <p:nvPr/>
        </p:nvSpPr>
        <p:spPr bwMode="auto">
          <a:xfrm>
            <a:off x="9064626"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45" name="Text Box 11">
            <a:extLst>
              <a:ext uri="{FF2B5EF4-FFF2-40B4-BE49-F238E27FC236}">
                <a16:creationId xmlns:a16="http://schemas.microsoft.com/office/drawing/2014/main" id="{D7916ACB-EE31-4689-9FA4-09D21C9D86EF}"/>
              </a:ext>
            </a:extLst>
          </p:cNvPr>
          <p:cNvSpPr txBox="1">
            <a:spLocks noChangeArrowheads="1"/>
          </p:cNvSpPr>
          <p:nvPr/>
        </p:nvSpPr>
        <p:spPr bwMode="auto">
          <a:xfrm>
            <a:off x="2505356" y="2077602"/>
            <a:ext cx="1331706" cy="154311"/>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ja-JP" sz="1000" dirty="0">
                <a:latin typeface="Meiryo UI" panose="020B0604030504040204" pitchFamily="50" charset="-128"/>
                <a:ea typeface="Meiryo UI" panose="020B0604030504040204" pitchFamily="50" charset="-128"/>
              </a:rPr>
              <a:t>SCM Solution</a:t>
            </a:r>
            <a:endParaRPr kumimoji="0" lang="en-US" altLang="en-US" sz="1000" dirty="0">
              <a:latin typeface="Meiryo UI" panose="020B0604030504040204" pitchFamily="50" charset="-128"/>
              <a:ea typeface="Meiryo UI" panose="020B0604030504040204" pitchFamily="50" charset="-128"/>
            </a:endParaRPr>
          </a:p>
        </p:txBody>
      </p:sp>
      <p:sp>
        <p:nvSpPr>
          <p:cNvPr id="4246" name="AutoShape 193">
            <a:extLst>
              <a:ext uri="{FF2B5EF4-FFF2-40B4-BE49-F238E27FC236}">
                <a16:creationId xmlns:a16="http://schemas.microsoft.com/office/drawing/2014/main" id="{6196BA79-3741-4686-8219-7009227A6AFA}"/>
              </a:ext>
            </a:extLst>
          </p:cNvPr>
          <p:cNvSpPr>
            <a:spLocks noChangeArrowheads="1"/>
          </p:cNvSpPr>
          <p:nvPr/>
        </p:nvSpPr>
        <p:spPr bwMode="auto">
          <a:xfrm>
            <a:off x="10104126" y="4271757"/>
            <a:ext cx="892175"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a:p>
            <a:pPr eaLnBrk="1" hangingPunct="1"/>
            <a:r>
              <a:rPr lang="en-US" altLang="ja-JP" sz="600" dirty="0">
                <a:latin typeface="Meiryo UI" panose="020B0604030504040204" pitchFamily="50" charset="-128"/>
                <a:ea typeface="Meiryo UI" panose="020B0604030504040204" pitchFamily="50" charset="-128"/>
              </a:rPr>
              <a:t>Project</a:t>
            </a:r>
            <a:r>
              <a:rPr lang="ja-JP" altLang="en-US" sz="600" dirty="0">
                <a:latin typeface="Meiryo UI" panose="020B0604030504040204" pitchFamily="50" charset="-128"/>
                <a:ea typeface="Meiryo UI" panose="020B0604030504040204" pitchFamily="50" charset="-128"/>
              </a:rPr>
              <a:t> </a:t>
            </a:r>
            <a:r>
              <a:rPr lang="en-US" altLang="ja-JP" sz="600" dirty="0">
                <a:latin typeface="Meiryo UI" panose="020B0604030504040204" pitchFamily="50" charset="-128"/>
                <a:ea typeface="Meiryo UI" panose="020B0604030504040204" pitchFamily="50" charset="-128"/>
              </a:rPr>
              <a:t>management</a:t>
            </a:r>
          </a:p>
        </p:txBody>
      </p:sp>
      <p:sp>
        <p:nvSpPr>
          <p:cNvPr id="4251" name="Text Box 24">
            <a:extLst>
              <a:ext uri="{FF2B5EF4-FFF2-40B4-BE49-F238E27FC236}">
                <a16:creationId xmlns:a16="http://schemas.microsoft.com/office/drawing/2014/main" id="{5C584425-88B0-48AE-9597-73D5B8703C8D}"/>
              </a:ext>
            </a:extLst>
          </p:cNvPr>
          <p:cNvSpPr txBox="1">
            <a:spLocks noChangeArrowheads="1"/>
          </p:cNvSpPr>
          <p:nvPr/>
        </p:nvSpPr>
        <p:spPr bwMode="auto">
          <a:xfrm>
            <a:off x="2604815"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Le Thu </a:t>
            </a:r>
            <a:r>
              <a:rPr lang="en-US" altLang="ja-JP" sz="500" dirty="0">
                <a:solidFill>
                  <a:schemeClr val="bg1"/>
                </a:solidFill>
                <a:latin typeface="Meiryo UI" panose="020B0604030504040204" pitchFamily="50" charset="-128"/>
                <a:ea typeface="Meiryo UI" panose="020B0604030504040204" pitchFamily="50" charset="-128"/>
              </a:rPr>
              <a:t>Hoa</a:t>
            </a:r>
          </a:p>
        </p:txBody>
      </p:sp>
      <p:sp>
        <p:nvSpPr>
          <p:cNvPr id="4257" name="Text Box 76">
            <a:extLst>
              <a:ext uri="{FF2B5EF4-FFF2-40B4-BE49-F238E27FC236}">
                <a16:creationId xmlns:a16="http://schemas.microsoft.com/office/drawing/2014/main" id="{AFDA8644-F204-4850-BCB7-3276D754FA50}"/>
              </a:ext>
            </a:extLst>
          </p:cNvPr>
          <p:cNvSpPr txBox="1">
            <a:spLocks noChangeArrowheads="1"/>
          </p:cNvSpPr>
          <p:nvPr/>
        </p:nvSpPr>
        <p:spPr bwMode="auto">
          <a:xfrm>
            <a:off x="6397626"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r>
              <a:rPr lang="en-US" altLang="ja-JP" sz="500" dirty="0">
                <a:solidFill>
                  <a:schemeClr val="bg1"/>
                </a:solidFill>
                <a:latin typeface="Meiryo UI" panose="020B0604030504040204" pitchFamily="50" charset="-128"/>
                <a:ea typeface="Meiryo UI" panose="020B0604030504040204" pitchFamily="50" charset="-128"/>
              </a:rPr>
              <a:t>Pham Duc Viet</a:t>
            </a:r>
          </a:p>
        </p:txBody>
      </p:sp>
      <p:sp>
        <p:nvSpPr>
          <p:cNvPr id="4262" name="Text Box 191">
            <a:extLst>
              <a:ext uri="{FF2B5EF4-FFF2-40B4-BE49-F238E27FC236}">
                <a16:creationId xmlns:a16="http://schemas.microsoft.com/office/drawing/2014/main" id="{D1234529-D648-435D-A6F1-BE4863A79DB2}"/>
              </a:ext>
            </a:extLst>
          </p:cNvPr>
          <p:cNvSpPr txBox="1">
            <a:spLocks noChangeArrowheads="1"/>
          </p:cNvSpPr>
          <p:nvPr/>
        </p:nvSpPr>
        <p:spPr bwMode="auto">
          <a:xfrm>
            <a:off x="9698189"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64" name="Text Box 192">
            <a:extLst>
              <a:ext uri="{FF2B5EF4-FFF2-40B4-BE49-F238E27FC236}">
                <a16:creationId xmlns:a16="http://schemas.microsoft.com/office/drawing/2014/main" id="{ADAA47CB-53D8-4DFD-B8E2-C4CC9766B7B3}"/>
              </a:ext>
            </a:extLst>
          </p:cNvPr>
          <p:cNvSpPr txBox="1">
            <a:spLocks noChangeArrowheads="1"/>
          </p:cNvSpPr>
          <p:nvPr/>
        </p:nvSpPr>
        <p:spPr bwMode="auto">
          <a:xfrm>
            <a:off x="9698189"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Nhu Minh</a:t>
            </a:r>
          </a:p>
        </p:txBody>
      </p:sp>
      <p:sp>
        <p:nvSpPr>
          <p:cNvPr id="128" name="AutoShape 193">
            <a:extLst>
              <a:ext uri="{FF2B5EF4-FFF2-40B4-BE49-F238E27FC236}">
                <a16:creationId xmlns:a16="http://schemas.microsoft.com/office/drawing/2014/main" id="{67354F3D-DFB5-4E4A-ABD0-C10AABC644BD}"/>
              </a:ext>
            </a:extLst>
          </p:cNvPr>
          <p:cNvSpPr>
            <a:spLocks noChangeArrowheads="1"/>
          </p:cNvSpPr>
          <p:nvPr/>
        </p:nvSpPr>
        <p:spPr bwMode="auto">
          <a:xfrm>
            <a:off x="6705601" y="4341558"/>
            <a:ext cx="736673"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Infrastructure</a:t>
            </a:r>
          </a:p>
        </p:txBody>
      </p:sp>
      <p:sp>
        <p:nvSpPr>
          <p:cNvPr id="79" name="AutoShape 193">
            <a:extLst>
              <a:ext uri="{FF2B5EF4-FFF2-40B4-BE49-F238E27FC236}">
                <a16:creationId xmlns:a16="http://schemas.microsoft.com/office/drawing/2014/main" id="{26F03277-F3F4-4436-A058-0F6D1D71FF35}"/>
              </a:ext>
            </a:extLst>
          </p:cNvPr>
          <p:cNvSpPr>
            <a:spLocks noChangeArrowheads="1"/>
          </p:cNvSpPr>
          <p:nvPr/>
        </p:nvSpPr>
        <p:spPr bwMode="auto">
          <a:xfrm>
            <a:off x="8249012" y="4346247"/>
            <a:ext cx="818789"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ISM</a:t>
            </a:r>
          </a:p>
          <a:p>
            <a:pPr eaLnBrk="1" hangingPunct="1"/>
            <a:r>
              <a:rPr lang="en-US" altLang="ja-JP" sz="600" dirty="0">
                <a:latin typeface="Meiryo UI" panose="020B0604030504040204" pitchFamily="50" charset="-128"/>
                <a:ea typeface="Meiryo UI" panose="020B0604030504040204" pitchFamily="50" charset="-128"/>
              </a:rPr>
              <a:t>Budget control</a:t>
            </a:r>
          </a:p>
        </p:txBody>
      </p:sp>
      <p:sp>
        <p:nvSpPr>
          <p:cNvPr id="77" name="Text Box 23">
            <a:extLst>
              <a:ext uri="{FF2B5EF4-FFF2-40B4-BE49-F238E27FC236}">
                <a16:creationId xmlns:a16="http://schemas.microsoft.com/office/drawing/2014/main" id="{BD24885C-CE16-4C36-86FB-48A4C203A46F}"/>
              </a:ext>
            </a:extLst>
          </p:cNvPr>
          <p:cNvSpPr txBox="1">
            <a:spLocks noChangeArrowheads="1"/>
          </p:cNvSpPr>
          <p:nvPr/>
        </p:nvSpPr>
        <p:spPr bwMode="auto">
          <a:xfrm>
            <a:off x="7606260"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solidFill>
                  <a:schemeClr val="bg1"/>
                </a:solidFill>
                <a:latin typeface="Meiryo UI" panose="020B0604030504040204" pitchFamily="50" charset="-128"/>
                <a:ea typeface="Meiryo UI" panose="020B0604030504040204" pitchFamily="50" charset="-128"/>
              </a:rPr>
              <a:t>Supervisor</a:t>
            </a:r>
          </a:p>
        </p:txBody>
      </p:sp>
      <p:sp>
        <p:nvSpPr>
          <p:cNvPr id="92" name="Text Box 192">
            <a:extLst>
              <a:ext uri="{FF2B5EF4-FFF2-40B4-BE49-F238E27FC236}">
                <a16:creationId xmlns:a16="http://schemas.microsoft.com/office/drawing/2014/main" id="{BD868907-C333-4F34-89C5-38AA2BE97818}"/>
              </a:ext>
            </a:extLst>
          </p:cNvPr>
          <p:cNvSpPr txBox="1">
            <a:spLocks noChangeArrowheads="1"/>
          </p:cNvSpPr>
          <p:nvPr/>
        </p:nvSpPr>
        <p:spPr bwMode="auto">
          <a:xfrm>
            <a:off x="1388024"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Nghiem Hien</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Lam</a:t>
            </a:r>
          </a:p>
        </p:txBody>
      </p:sp>
      <p:sp>
        <p:nvSpPr>
          <p:cNvPr id="90" name="AutoShape 193">
            <a:extLst>
              <a:ext uri="{FF2B5EF4-FFF2-40B4-BE49-F238E27FC236}">
                <a16:creationId xmlns:a16="http://schemas.microsoft.com/office/drawing/2014/main" id="{575CB24C-565A-4844-8EE5-42F7EBD4A0C0}"/>
              </a:ext>
            </a:extLst>
          </p:cNvPr>
          <p:cNvSpPr>
            <a:spLocks noChangeArrowheads="1"/>
          </p:cNvSpPr>
          <p:nvPr/>
        </p:nvSpPr>
        <p:spPr bwMode="auto">
          <a:xfrm>
            <a:off x="7603118"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latin typeface="Meiryo UI" panose="020B0604030504040204" pitchFamily="50" charset="-128"/>
                <a:ea typeface="Meiryo UI" panose="020B0604030504040204" pitchFamily="50" charset="-128"/>
              </a:rPr>
              <a:t>Budget control</a:t>
            </a:r>
          </a:p>
          <a:p>
            <a:pPr eaLnBrk="1" hangingPunct="1"/>
            <a:r>
              <a:rPr lang="en-US" altLang="ja-JP" sz="500" dirty="0">
                <a:latin typeface="Meiryo UI" panose="020B0604030504040204" pitchFamily="50" charset="-128"/>
                <a:ea typeface="Meiryo UI" panose="020B0604030504040204" pitchFamily="50" charset="-128"/>
              </a:rPr>
              <a:t>Contract</a:t>
            </a:r>
          </a:p>
          <a:p>
            <a:pPr eaLnBrk="1" hangingPunct="1"/>
            <a:r>
              <a:rPr lang="en-US" altLang="ja-JP" sz="500" dirty="0">
                <a:latin typeface="Meiryo UI" panose="020B0604030504040204" pitchFamily="50" charset="-128"/>
                <a:ea typeface="Meiryo UI" panose="020B0604030504040204" pitchFamily="50" charset="-128"/>
              </a:rPr>
              <a:t> &amp; Payment</a:t>
            </a:r>
            <a:endParaRPr lang="en-US" altLang="ja-JP" sz="550" dirty="0">
              <a:latin typeface="Meiryo UI" panose="020B0604030504040204" pitchFamily="50" charset="-128"/>
              <a:ea typeface="Meiryo UI" panose="020B0604030504040204" pitchFamily="50" charset="-128"/>
            </a:endParaRPr>
          </a:p>
        </p:txBody>
      </p:sp>
      <p:cxnSp>
        <p:nvCxnSpPr>
          <p:cNvPr id="99" name="Connector: Elbow 42">
            <a:extLst>
              <a:ext uri="{FF2B5EF4-FFF2-40B4-BE49-F238E27FC236}">
                <a16:creationId xmlns:a16="http://schemas.microsoft.com/office/drawing/2014/main" id="{F071A9AA-B1CF-4F2F-AE99-D16754663CF3}"/>
              </a:ext>
            </a:extLst>
          </p:cNvPr>
          <p:cNvCxnSpPr>
            <a:cxnSpLocks/>
            <a:stCxn id="86" idx="2"/>
            <a:endCxn id="95" idx="0"/>
          </p:cNvCxnSpPr>
          <p:nvPr/>
        </p:nvCxnSpPr>
        <p:spPr bwMode="auto">
          <a:xfrm rot="16200000" flipH="1">
            <a:off x="7723182" y="5099732"/>
            <a:ext cx="369847" cy="2801"/>
          </a:xfrm>
          <a:prstGeom prst="bentConnector3">
            <a:avLst>
              <a:gd name="adj1" fmla="val 50000"/>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96" name="Text Box 192">
            <a:extLst>
              <a:ext uri="{FF2B5EF4-FFF2-40B4-BE49-F238E27FC236}">
                <a16:creationId xmlns:a16="http://schemas.microsoft.com/office/drawing/2014/main" id="{600B0E03-79A5-47D3-A0F3-19815679FACC}"/>
              </a:ext>
            </a:extLst>
          </p:cNvPr>
          <p:cNvSpPr txBox="1">
            <a:spLocks noChangeArrowheads="1"/>
          </p:cNvSpPr>
          <p:nvPr/>
        </p:nvSpPr>
        <p:spPr bwMode="auto">
          <a:xfrm>
            <a:off x="7603118"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Le Thi Hai</a:t>
            </a:r>
          </a:p>
        </p:txBody>
      </p:sp>
      <p:sp>
        <p:nvSpPr>
          <p:cNvPr id="95" name="Text Box 31">
            <a:extLst>
              <a:ext uri="{FF2B5EF4-FFF2-40B4-BE49-F238E27FC236}">
                <a16:creationId xmlns:a16="http://schemas.microsoft.com/office/drawing/2014/main" id="{213D478C-31FA-4031-BE46-832FFF263902}"/>
              </a:ext>
            </a:extLst>
          </p:cNvPr>
          <p:cNvSpPr txBox="1">
            <a:spLocks noChangeArrowheads="1"/>
          </p:cNvSpPr>
          <p:nvPr/>
        </p:nvSpPr>
        <p:spPr bwMode="auto">
          <a:xfrm>
            <a:off x="7603118"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err="1">
                <a:solidFill>
                  <a:schemeClr val="bg1"/>
                </a:solidFill>
                <a:latin typeface="Meiryo UI" panose="020B0604030504040204" pitchFamily="50" charset="-128"/>
                <a:ea typeface="Meiryo UI" panose="020B0604030504040204" pitchFamily="50" charset="-128"/>
              </a:rPr>
              <a:t>S.L.Leader</a:t>
            </a:r>
            <a:endParaRPr lang="en-US" altLang="ja-JP" sz="600" dirty="0">
              <a:solidFill>
                <a:schemeClr val="bg1"/>
              </a:solidFill>
              <a:latin typeface="Meiryo UI" panose="020B0604030504040204" pitchFamily="50" charset="-128"/>
              <a:ea typeface="Meiryo UI" panose="020B0604030504040204" pitchFamily="50" charset="-128"/>
            </a:endParaRPr>
          </a:p>
        </p:txBody>
      </p:sp>
      <p:sp>
        <p:nvSpPr>
          <p:cNvPr id="4111" name="Text Box 17">
            <a:extLst>
              <a:ext uri="{FF2B5EF4-FFF2-40B4-BE49-F238E27FC236}">
                <a16:creationId xmlns:a16="http://schemas.microsoft.com/office/drawing/2014/main" id="{E3FE1F91-1EB5-442C-A91E-95E9D06C8ACF}"/>
              </a:ext>
            </a:extLst>
          </p:cNvPr>
          <p:cNvSpPr txBox="1">
            <a:spLocks noChangeArrowheads="1"/>
          </p:cNvSpPr>
          <p:nvPr/>
        </p:nvSpPr>
        <p:spPr bwMode="auto">
          <a:xfrm>
            <a:off x="5369553" y="758825"/>
            <a:ext cx="611188"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solidFill>
                  <a:schemeClr val="bg1"/>
                </a:solidFill>
                <a:latin typeface="Meiryo UI" panose="020B0604030504040204" pitchFamily="50" charset="-128"/>
                <a:ea typeface="Meiryo UI" panose="020B0604030504040204" pitchFamily="50" charset="-128"/>
              </a:rPr>
              <a:t>GM</a:t>
            </a:r>
          </a:p>
        </p:txBody>
      </p:sp>
      <p:sp>
        <p:nvSpPr>
          <p:cNvPr id="4110" name="Text Box 18">
            <a:extLst>
              <a:ext uri="{FF2B5EF4-FFF2-40B4-BE49-F238E27FC236}">
                <a16:creationId xmlns:a16="http://schemas.microsoft.com/office/drawing/2014/main" id="{584F639C-975C-4185-8D42-15876F0A9672}"/>
              </a:ext>
            </a:extLst>
          </p:cNvPr>
          <p:cNvSpPr txBox="1">
            <a:spLocks noChangeArrowheads="1"/>
          </p:cNvSpPr>
          <p:nvPr/>
        </p:nvSpPr>
        <p:spPr bwMode="auto">
          <a:xfrm>
            <a:off x="5360028" y="1449389"/>
            <a:ext cx="611188" cy="179387"/>
          </a:xfrm>
          <a:prstGeom prst="rect">
            <a:avLst/>
          </a:prstGeom>
          <a:solidFill>
            <a:srgbClr val="0033CC"/>
          </a:solidFill>
          <a:ln w="9525">
            <a:solidFill>
              <a:srgbClr val="000000"/>
            </a:solidFill>
            <a:miter lim="800000"/>
            <a:headEnd/>
            <a:tailEnd/>
          </a:ln>
        </p:spPr>
        <p:txBody>
          <a:bodyP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500" dirty="0">
                <a:solidFill>
                  <a:schemeClr val="bg1"/>
                </a:solidFill>
                <a:latin typeface="Meiryo UI" panose="020B0604030504040204" pitchFamily="50" charset="-128"/>
                <a:ea typeface="Meiryo UI" panose="020B0604030504040204" pitchFamily="50" charset="-128"/>
              </a:rPr>
              <a:t>Matsushita</a:t>
            </a:r>
          </a:p>
        </p:txBody>
      </p:sp>
      <p:sp>
        <p:nvSpPr>
          <p:cNvPr id="94" name="AutoShape 193">
            <a:extLst>
              <a:ext uri="{FF2B5EF4-FFF2-40B4-BE49-F238E27FC236}">
                <a16:creationId xmlns:a16="http://schemas.microsoft.com/office/drawing/2014/main" id="{3C2498C3-39F1-4D69-B8A2-A638209704CF}"/>
              </a:ext>
            </a:extLst>
          </p:cNvPr>
          <p:cNvSpPr>
            <a:spLocks noChangeArrowheads="1"/>
          </p:cNvSpPr>
          <p:nvPr/>
        </p:nvSpPr>
        <p:spPr bwMode="auto">
          <a:xfrm>
            <a:off x="4610618" y="5248900"/>
            <a:ext cx="812846"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IT Tool control</a:t>
            </a:r>
          </a:p>
          <a:p>
            <a:pPr eaLnBrk="1" hangingPunct="1"/>
            <a:r>
              <a:rPr lang="en-US" altLang="ja-JP" sz="600" dirty="0">
                <a:latin typeface="Meiryo UI" panose="020B0604030504040204" pitchFamily="50" charset="-128"/>
                <a:ea typeface="Meiryo UI" panose="020B0604030504040204" pitchFamily="50" charset="-128"/>
              </a:rPr>
              <a:t>Japan system</a:t>
            </a:r>
          </a:p>
          <a:p>
            <a:pPr eaLnBrk="1" hangingPunct="1"/>
            <a:r>
              <a:rPr lang="en-US" altLang="ja-JP" sz="600" dirty="0">
                <a:latin typeface="Meiryo UI" panose="020B0604030504040204" pitchFamily="50" charset="-128"/>
                <a:ea typeface="Meiryo UI" panose="020B0604030504040204" pitchFamily="50" charset="-128"/>
              </a:rPr>
              <a:t> support</a:t>
            </a:r>
          </a:p>
        </p:txBody>
      </p:sp>
      <p:sp>
        <p:nvSpPr>
          <p:cNvPr id="101" name="Text Box 31">
            <a:extLst>
              <a:ext uri="{FF2B5EF4-FFF2-40B4-BE49-F238E27FC236}">
                <a16:creationId xmlns:a16="http://schemas.microsoft.com/office/drawing/2014/main" id="{5BE1B809-B265-427B-B244-F8996237B9AE}"/>
              </a:ext>
            </a:extLst>
          </p:cNvPr>
          <p:cNvSpPr txBox="1">
            <a:spLocks noChangeArrowheads="1"/>
          </p:cNvSpPr>
          <p:nvPr/>
        </p:nvSpPr>
        <p:spPr bwMode="auto">
          <a:xfrm>
            <a:off x="3960378" y="498672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sp>
        <p:nvSpPr>
          <p:cNvPr id="102" name="Text Box 192">
            <a:extLst>
              <a:ext uri="{FF2B5EF4-FFF2-40B4-BE49-F238E27FC236}">
                <a16:creationId xmlns:a16="http://schemas.microsoft.com/office/drawing/2014/main" id="{4BE50B2C-2D2B-46B8-800D-A1013774B6C9}"/>
              </a:ext>
            </a:extLst>
          </p:cNvPr>
          <p:cNvSpPr txBox="1">
            <a:spLocks noChangeArrowheads="1"/>
          </p:cNvSpPr>
          <p:nvPr/>
        </p:nvSpPr>
        <p:spPr bwMode="auto">
          <a:xfrm>
            <a:off x="3960378" y="568640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Thi Thanh Hoa</a:t>
            </a:r>
          </a:p>
        </p:txBody>
      </p:sp>
      <p:cxnSp>
        <p:nvCxnSpPr>
          <p:cNvPr id="97" name="Connector: Elbow 42">
            <a:extLst>
              <a:ext uri="{FF2B5EF4-FFF2-40B4-BE49-F238E27FC236}">
                <a16:creationId xmlns:a16="http://schemas.microsoft.com/office/drawing/2014/main" id="{249890F9-0AF2-4F63-80BD-D79D79D06CF0}"/>
              </a:ext>
            </a:extLst>
          </p:cNvPr>
          <p:cNvCxnSpPr>
            <a:cxnSpLocks/>
            <a:stCxn id="111" idx="2"/>
            <a:endCxn id="104" idx="0"/>
          </p:cNvCxnSpPr>
          <p:nvPr/>
        </p:nvCxnSpPr>
        <p:spPr bwMode="auto">
          <a:xfrm rot="16200000" flipH="1">
            <a:off x="6341178" y="4923221"/>
            <a:ext cx="369848" cy="355822"/>
          </a:xfrm>
          <a:prstGeom prst="bentConnector3">
            <a:avLst>
              <a:gd name="adj1" fmla="val 50000"/>
            </a:avLst>
          </a:prstGeom>
          <a:ln w="19050">
            <a:solidFill>
              <a:schemeClr val="tx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03" name="AutoShape 193">
            <a:extLst>
              <a:ext uri="{FF2B5EF4-FFF2-40B4-BE49-F238E27FC236}">
                <a16:creationId xmlns:a16="http://schemas.microsoft.com/office/drawing/2014/main" id="{11A30A1C-4C63-4A0A-8BBB-AC88CC754D9F}"/>
              </a:ext>
            </a:extLst>
          </p:cNvPr>
          <p:cNvSpPr>
            <a:spLocks noChangeArrowheads="1"/>
          </p:cNvSpPr>
          <p:nvPr/>
        </p:nvSpPr>
        <p:spPr bwMode="auto">
          <a:xfrm>
            <a:off x="6397626"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PC, LAN</a:t>
            </a:r>
          </a:p>
        </p:txBody>
      </p:sp>
      <p:sp>
        <p:nvSpPr>
          <p:cNvPr id="104" name="Text Box 31">
            <a:extLst>
              <a:ext uri="{FF2B5EF4-FFF2-40B4-BE49-F238E27FC236}">
                <a16:creationId xmlns:a16="http://schemas.microsoft.com/office/drawing/2014/main" id="{D5A4D7F1-2A0D-46B5-9604-2DEECBB0BC92}"/>
              </a:ext>
            </a:extLst>
          </p:cNvPr>
          <p:cNvSpPr txBox="1">
            <a:spLocks noChangeArrowheads="1"/>
          </p:cNvSpPr>
          <p:nvPr/>
        </p:nvSpPr>
        <p:spPr bwMode="auto">
          <a:xfrm>
            <a:off x="6397626"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Leader</a:t>
            </a:r>
          </a:p>
        </p:txBody>
      </p:sp>
      <p:sp>
        <p:nvSpPr>
          <p:cNvPr id="105" name="Text Box 192">
            <a:extLst>
              <a:ext uri="{FF2B5EF4-FFF2-40B4-BE49-F238E27FC236}">
                <a16:creationId xmlns:a16="http://schemas.microsoft.com/office/drawing/2014/main" id="{661DE969-6EAB-40A3-95F3-1825CA901723}"/>
              </a:ext>
            </a:extLst>
          </p:cNvPr>
          <p:cNvSpPr txBox="1">
            <a:spLocks noChangeArrowheads="1"/>
          </p:cNvSpPr>
          <p:nvPr/>
        </p:nvSpPr>
        <p:spPr bwMode="auto">
          <a:xfrm>
            <a:off x="5673411"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Vu Duc Chinh</a:t>
            </a:r>
          </a:p>
        </p:txBody>
      </p:sp>
      <p:sp>
        <p:nvSpPr>
          <p:cNvPr id="86" name="Text Box 192">
            <a:extLst>
              <a:ext uri="{FF2B5EF4-FFF2-40B4-BE49-F238E27FC236}">
                <a16:creationId xmlns:a16="http://schemas.microsoft.com/office/drawing/2014/main" id="{DB719762-0478-4385-9A3E-EF9852D861DD}"/>
              </a:ext>
            </a:extLst>
          </p:cNvPr>
          <p:cNvSpPr txBox="1">
            <a:spLocks noChangeArrowheads="1"/>
          </p:cNvSpPr>
          <p:nvPr/>
        </p:nvSpPr>
        <p:spPr bwMode="auto">
          <a:xfrm>
            <a:off x="7600317"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Tran Thi Huong </a:t>
            </a:r>
          </a:p>
        </p:txBody>
      </p:sp>
      <p:cxnSp>
        <p:nvCxnSpPr>
          <p:cNvPr id="106" name="カギ線コネクタ 93">
            <a:extLst>
              <a:ext uri="{FF2B5EF4-FFF2-40B4-BE49-F238E27FC236}">
                <a16:creationId xmlns:a16="http://schemas.microsoft.com/office/drawing/2014/main" id="{EECDC99A-DC92-4B21-8D9C-6DA692CE41A2}"/>
              </a:ext>
            </a:extLst>
          </p:cNvPr>
          <p:cNvCxnSpPr>
            <a:cxnSpLocks noChangeShapeType="1"/>
            <a:stCxn id="122" idx="2"/>
            <a:endCxn id="4240" idx="0"/>
          </p:cNvCxnSpPr>
          <p:nvPr/>
        </p:nvCxnSpPr>
        <p:spPr bwMode="auto">
          <a:xfrm rot="5400000">
            <a:off x="9367734" y="4880079"/>
            <a:ext cx="409256" cy="402698"/>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Text Box 191">
            <a:extLst>
              <a:ext uri="{FF2B5EF4-FFF2-40B4-BE49-F238E27FC236}">
                <a16:creationId xmlns:a16="http://schemas.microsoft.com/office/drawing/2014/main" id="{4943F32C-1AEE-426E-A0B0-BB78EB450448}"/>
              </a:ext>
            </a:extLst>
          </p:cNvPr>
          <p:cNvSpPr txBox="1">
            <a:spLocks noChangeArrowheads="1"/>
          </p:cNvSpPr>
          <p:nvPr/>
        </p:nvSpPr>
        <p:spPr bwMode="auto">
          <a:xfrm>
            <a:off x="1388024"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cxnSp>
        <p:nvCxnSpPr>
          <p:cNvPr id="15" name="コネクタ: カギ線 14">
            <a:extLst>
              <a:ext uri="{FF2B5EF4-FFF2-40B4-BE49-F238E27FC236}">
                <a16:creationId xmlns:a16="http://schemas.microsoft.com/office/drawing/2014/main" id="{8FFF6138-EC51-4E35-BA3F-D13E088C695C}"/>
              </a:ext>
            </a:extLst>
          </p:cNvPr>
          <p:cNvCxnSpPr>
            <a:stCxn id="111" idx="2"/>
            <a:endCxn id="4239" idx="0"/>
          </p:cNvCxnSpPr>
          <p:nvPr/>
        </p:nvCxnSpPr>
        <p:spPr bwMode="auto">
          <a:xfrm rot="5400000">
            <a:off x="5979071" y="4916937"/>
            <a:ext cx="369848" cy="36839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Text Box 120">
            <a:extLst>
              <a:ext uri="{FF2B5EF4-FFF2-40B4-BE49-F238E27FC236}">
                <a16:creationId xmlns:a16="http://schemas.microsoft.com/office/drawing/2014/main" id="{3F108A50-4AC7-479F-8813-F01102FB7BB8}"/>
              </a:ext>
            </a:extLst>
          </p:cNvPr>
          <p:cNvSpPr txBox="1">
            <a:spLocks noChangeArrowheads="1"/>
          </p:cNvSpPr>
          <p:nvPr/>
        </p:nvSpPr>
        <p:spPr bwMode="auto">
          <a:xfrm>
            <a:off x="6041804" y="4736822"/>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r>
              <a:rPr lang="en-US" altLang="ja-JP" sz="500" dirty="0">
                <a:solidFill>
                  <a:schemeClr val="bg1"/>
                </a:solidFill>
                <a:latin typeface="Meiryo UI" panose="020B0604030504040204" pitchFamily="50" charset="-128"/>
                <a:ea typeface="Meiryo UI" panose="020B0604030504040204" pitchFamily="50" charset="-128"/>
              </a:rPr>
              <a:t>Mai Ngoc Trinh</a:t>
            </a:r>
          </a:p>
        </p:txBody>
      </p:sp>
      <p:sp>
        <p:nvSpPr>
          <p:cNvPr id="112" name="Text Box 119">
            <a:extLst>
              <a:ext uri="{FF2B5EF4-FFF2-40B4-BE49-F238E27FC236}">
                <a16:creationId xmlns:a16="http://schemas.microsoft.com/office/drawing/2014/main" id="{311018B7-63A3-4058-9E3C-BC70B63B6AEE}"/>
              </a:ext>
            </a:extLst>
          </p:cNvPr>
          <p:cNvSpPr txBox="1">
            <a:spLocks noChangeArrowheads="1"/>
          </p:cNvSpPr>
          <p:nvPr/>
        </p:nvSpPr>
        <p:spPr bwMode="auto">
          <a:xfrm>
            <a:off x="6051329"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cxnSp>
        <p:nvCxnSpPr>
          <p:cNvPr id="117" name="カギ線コネクタ 93">
            <a:extLst>
              <a:ext uri="{FF2B5EF4-FFF2-40B4-BE49-F238E27FC236}">
                <a16:creationId xmlns:a16="http://schemas.microsoft.com/office/drawing/2014/main" id="{ADBE0999-125E-4043-A3A8-17C5D7E529B5}"/>
              </a:ext>
            </a:extLst>
          </p:cNvPr>
          <p:cNvCxnSpPr>
            <a:cxnSpLocks noChangeShapeType="1"/>
            <a:stCxn id="4225" idx="2"/>
            <a:endCxn id="112" idx="0"/>
          </p:cNvCxnSpPr>
          <p:nvPr/>
        </p:nvCxnSpPr>
        <p:spPr bwMode="auto">
          <a:xfrm rot="5400000">
            <a:off x="7082655" y="2594632"/>
            <a:ext cx="717575" cy="2167450"/>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Text Box 11">
            <a:extLst>
              <a:ext uri="{FF2B5EF4-FFF2-40B4-BE49-F238E27FC236}">
                <a16:creationId xmlns:a16="http://schemas.microsoft.com/office/drawing/2014/main" id="{9CD4F7B3-E903-476F-A09C-F5F0B4636788}"/>
              </a:ext>
            </a:extLst>
          </p:cNvPr>
          <p:cNvSpPr txBox="1">
            <a:spLocks noChangeArrowheads="1"/>
          </p:cNvSpPr>
          <p:nvPr/>
        </p:nvSpPr>
        <p:spPr bwMode="auto">
          <a:xfrm>
            <a:off x="5784923" y="3756915"/>
            <a:ext cx="1127602"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Infrastructure</a:t>
            </a:r>
          </a:p>
        </p:txBody>
      </p:sp>
      <p:sp>
        <p:nvSpPr>
          <p:cNvPr id="108" name="Text Box 11">
            <a:extLst>
              <a:ext uri="{FF2B5EF4-FFF2-40B4-BE49-F238E27FC236}">
                <a16:creationId xmlns:a16="http://schemas.microsoft.com/office/drawing/2014/main" id="{C70510B8-97BD-49AA-82E1-3AF84D1DE6AC}"/>
              </a:ext>
            </a:extLst>
          </p:cNvPr>
          <p:cNvSpPr txBox="1">
            <a:spLocks noChangeArrowheads="1"/>
          </p:cNvSpPr>
          <p:nvPr/>
        </p:nvSpPr>
        <p:spPr bwMode="auto">
          <a:xfrm>
            <a:off x="7330598" y="3756915"/>
            <a:ext cx="1127602"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ISM</a:t>
            </a:r>
          </a:p>
        </p:txBody>
      </p:sp>
      <p:cxnSp>
        <p:nvCxnSpPr>
          <p:cNvPr id="118" name="カギ線コネクタ 93">
            <a:extLst>
              <a:ext uri="{FF2B5EF4-FFF2-40B4-BE49-F238E27FC236}">
                <a16:creationId xmlns:a16="http://schemas.microsoft.com/office/drawing/2014/main" id="{A9861740-8FD0-40C9-A07A-C8633A09E94A}"/>
              </a:ext>
            </a:extLst>
          </p:cNvPr>
          <p:cNvCxnSpPr>
            <a:cxnSpLocks noChangeShapeType="1"/>
            <a:stCxn id="122" idx="2"/>
            <a:endCxn id="4262" idx="0"/>
          </p:cNvCxnSpPr>
          <p:nvPr/>
        </p:nvCxnSpPr>
        <p:spPr bwMode="auto">
          <a:xfrm rot="16200000" flipH="1">
            <a:off x="9684515" y="4965996"/>
            <a:ext cx="409256" cy="23086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カギ線コネクタ 105">
            <a:extLst>
              <a:ext uri="{FF2B5EF4-FFF2-40B4-BE49-F238E27FC236}">
                <a16:creationId xmlns:a16="http://schemas.microsoft.com/office/drawing/2014/main" id="{3354459D-7BD5-4702-AB40-9E9ACE6F7E9B}"/>
              </a:ext>
            </a:extLst>
          </p:cNvPr>
          <p:cNvCxnSpPr>
            <a:cxnSpLocks noChangeShapeType="1"/>
            <a:stCxn id="4110" idx="2"/>
            <a:endCxn id="4234" idx="0"/>
          </p:cNvCxnSpPr>
          <p:nvPr/>
        </p:nvCxnSpPr>
        <p:spPr bwMode="auto">
          <a:xfrm rot="16200000" flipH="1">
            <a:off x="6702427" y="591970"/>
            <a:ext cx="787508" cy="2861119"/>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17" name="Text Box 11">
            <a:extLst>
              <a:ext uri="{FF2B5EF4-FFF2-40B4-BE49-F238E27FC236}">
                <a16:creationId xmlns:a16="http://schemas.microsoft.com/office/drawing/2014/main" id="{F0F070BC-64A2-4F15-9E01-EEE1A5B465CD}"/>
              </a:ext>
            </a:extLst>
          </p:cNvPr>
          <p:cNvSpPr txBox="1">
            <a:spLocks noChangeArrowheads="1"/>
          </p:cNvSpPr>
          <p:nvPr/>
        </p:nvSpPr>
        <p:spPr bwMode="auto">
          <a:xfrm>
            <a:off x="7986197" y="2057400"/>
            <a:ext cx="1081087" cy="152400"/>
          </a:xfrm>
          <a:prstGeom prst="rect">
            <a:avLst/>
          </a:prstGeom>
          <a:solidFill>
            <a:schemeClr val="bg1"/>
          </a:solidFill>
          <a:ln w="9525" algn="ctr">
            <a:solidFill>
              <a:srgbClr val="000000"/>
            </a:solidFill>
            <a:miter lim="800000"/>
            <a:headEnd/>
            <a:tailEnd/>
          </a:ln>
        </p:spPr>
        <p:txBody>
          <a:bodyPr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IT Planning</a:t>
            </a:r>
          </a:p>
        </p:txBody>
      </p:sp>
      <p:pic>
        <p:nvPicPr>
          <p:cNvPr id="38" name="図 37">
            <a:extLst>
              <a:ext uri="{FF2B5EF4-FFF2-40B4-BE49-F238E27FC236}">
                <a16:creationId xmlns:a16="http://schemas.microsoft.com/office/drawing/2014/main" id="{061AF2E4-8BA8-471F-A6D7-E62533C96AD4}"/>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3578" b="13131"/>
          <a:stretch/>
        </p:blipFill>
        <p:spPr>
          <a:xfrm>
            <a:off x="3973795" y="4211481"/>
            <a:ext cx="527666" cy="583857"/>
          </a:xfrm>
          <a:prstGeom prst="rect">
            <a:avLst/>
          </a:prstGeom>
        </p:spPr>
      </p:pic>
      <p:sp>
        <p:nvSpPr>
          <p:cNvPr id="129" name="Text Box 119">
            <a:extLst>
              <a:ext uri="{FF2B5EF4-FFF2-40B4-BE49-F238E27FC236}">
                <a16:creationId xmlns:a16="http://schemas.microsoft.com/office/drawing/2014/main" id="{BA46A884-89D7-4BF2-9A67-7859A6E064E7}"/>
              </a:ext>
            </a:extLst>
          </p:cNvPr>
          <p:cNvSpPr txBox="1">
            <a:spLocks noChangeArrowheads="1"/>
          </p:cNvSpPr>
          <p:nvPr/>
        </p:nvSpPr>
        <p:spPr bwMode="auto">
          <a:xfrm>
            <a:off x="3956471" y="4034558"/>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err="1">
                <a:solidFill>
                  <a:schemeClr val="bg1"/>
                </a:solidFill>
                <a:latin typeface="Meiryo UI" panose="020B0604030504040204" pitchFamily="50" charset="-128"/>
                <a:ea typeface="Meiryo UI" panose="020B0604030504040204" pitchFamily="50" charset="-128"/>
              </a:rPr>
              <a:t>S.Specialist</a:t>
            </a:r>
            <a:endParaRPr lang="en-US" altLang="ja-JP" sz="600" dirty="0">
              <a:solidFill>
                <a:schemeClr val="bg1"/>
              </a:solidFill>
              <a:latin typeface="Meiryo UI" panose="020B0604030504040204" pitchFamily="50" charset="-128"/>
              <a:ea typeface="Meiryo UI" panose="020B0604030504040204" pitchFamily="50" charset="-128"/>
            </a:endParaRPr>
          </a:p>
        </p:txBody>
      </p:sp>
      <p:sp>
        <p:nvSpPr>
          <p:cNvPr id="133" name="Text Box 120">
            <a:extLst>
              <a:ext uri="{FF2B5EF4-FFF2-40B4-BE49-F238E27FC236}">
                <a16:creationId xmlns:a16="http://schemas.microsoft.com/office/drawing/2014/main" id="{C9EFFB9A-F640-49AC-BBD5-B8FAAE40D702}"/>
              </a:ext>
            </a:extLst>
          </p:cNvPr>
          <p:cNvSpPr txBox="1">
            <a:spLocks noChangeArrowheads="1"/>
          </p:cNvSpPr>
          <p:nvPr/>
        </p:nvSpPr>
        <p:spPr bwMode="auto">
          <a:xfrm>
            <a:off x="3956470" y="468805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Do Minh Toan</a:t>
            </a:r>
          </a:p>
        </p:txBody>
      </p:sp>
      <p:cxnSp>
        <p:nvCxnSpPr>
          <p:cNvPr id="110" name="カギ線コネクタ 105">
            <a:extLst>
              <a:ext uri="{FF2B5EF4-FFF2-40B4-BE49-F238E27FC236}">
                <a16:creationId xmlns:a16="http://schemas.microsoft.com/office/drawing/2014/main" id="{C3BB37B2-D974-4037-94B9-3539120FD2EA}"/>
              </a:ext>
            </a:extLst>
          </p:cNvPr>
          <p:cNvCxnSpPr>
            <a:cxnSpLocks noChangeShapeType="1"/>
            <a:stCxn id="4225" idx="2"/>
            <a:endCxn id="120" idx="0"/>
          </p:cNvCxnSpPr>
          <p:nvPr/>
        </p:nvCxnSpPr>
        <p:spPr bwMode="auto">
          <a:xfrm rot="16200000" flipH="1">
            <a:off x="8820087" y="3024650"/>
            <a:ext cx="658705" cy="1248545"/>
          </a:xfrm>
          <a:prstGeom prst="bentConnector3">
            <a:avLst>
              <a:gd name="adj1" fmla="val 54871"/>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AutoShape 121">
            <a:extLst>
              <a:ext uri="{FF2B5EF4-FFF2-40B4-BE49-F238E27FC236}">
                <a16:creationId xmlns:a16="http://schemas.microsoft.com/office/drawing/2014/main" id="{AFBC2455-0E7C-4776-A607-FDB9C330B329}"/>
              </a:ext>
            </a:extLst>
          </p:cNvPr>
          <p:cNvSpPr>
            <a:spLocks noChangeArrowheads="1"/>
          </p:cNvSpPr>
          <p:nvPr/>
        </p:nvSpPr>
        <p:spPr bwMode="auto">
          <a:xfrm>
            <a:off x="4614242" y="4249318"/>
            <a:ext cx="813226"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VBA Development</a:t>
            </a:r>
          </a:p>
        </p:txBody>
      </p:sp>
      <p:sp>
        <p:nvSpPr>
          <p:cNvPr id="120" name="Text Box 31">
            <a:extLst>
              <a:ext uri="{FF2B5EF4-FFF2-40B4-BE49-F238E27FC236}">
                <a16:creationId xmlns:a16="http://schemas.microsoft.com/office/drawing/2014/main" id="{EE30A859-008F-4F49-BC70-FCFA7EC3D4CC}"/>
              </a:ext>
            </a:extLst>
          </p:cNvPr>
          <p:cNvSpPr txBox="1">
            <a:spLocks noChangeArrowheads="1"/>
          </p:cNvSpPr>
          <p:nvPr/>
        </p:nvSpPr>
        <p:spPr bwMode="auto">
          <a:xfrm>
            <a:off x="9467324" y="397827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Specialist</a:t>
            </a:r>
          </a:p>
        </p:txBody>
      </p:sp>
      <p:pic>
        <p:nvPicPr>
          <p:cNvPr id="121" name="図 90">
            <a:extLst>
              <a:ext uri="{FF2B5EF4-FFF2-40B4-BE49-F238E27FC236}">
                <a16:creationId xmlns:a16="http://schemas.microsoft.com/office/drawing/2014/main" id="{380A726A-EB21-4469-A0D1-6920AF560DA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9503836" y="4171951"/>
            <a:ext cx="5397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 Box 192">
            <a:extLst>
              <a:ext uri="{FF2B5EF4-FFF2-40B4-BE49-F238E27FC236}">
                <a16:creationId xmlns:a16="http://schemas.microsoft.com/office/drawing/2014/main" id="{649CEA96-CB76-4993-83CA-A06DCEB80684}"/>
              </a:ext>
            </a:extLst>
          </p:cNvPr>
          <p:cNvSpPr txBox="1">
            <a:spLocks noChangeArrowheads="1"/>
          </p:cNvSpPr>
          <p:nvPr/>
        </p:nvSpPr>
        <p:spPr bwMode="auto">
          <a:xfrm>
            <a:off x="9467324" y="469741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Nguyen Van Hien</a:t>
            </a:r>
          </a:p>
        </p:txBody>
      </p:sp>
      <p:sp>
        <p:nvSpPr>
          <p:cNvPr id="4255" name="Text Box 192">
            <a:extLst>
              <a:ext uri="{FF2B5EF4-FFF2-40B4-BE49-F238E27FC236}">
                <a16:creationId xmlns:a16="http://schemas.microsoft.com/office/drawing/2014/main" id="{3340799C-C367-438A-96DE-72986B67607B}"/>
              </a:ext>
            </a:extLst>
          </p:cNvPr>
          <p:cNvSpPr txBox="1">
            <a:spLocks noChangeArrowheads="1"/>
          </p:cNvSpPr>
          <p:nvPr/>
        </p:nvSpPr>
        <p:spPr bwMode="auto">
          <a:xfrm>
            <a:off x="9064626"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Truong Quoc</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Phong</a:t>
            </a:r>
          </a:p>
        </p:txBody>
      </p:sp>
      <p:sp>
        <p:nvSpPr>
          <p:cNvPr id="4260" name="Text Box 192">
            <a:extLst>
              <a:ext uri="{FF2B5EF4-FFF2-40B4-BE49-F238E27FC236}">
                <a16:creationId xmlns:a16="http://schemas.microsoft.com/office/drawing/2014/main" id="{6CD002B1-DA80-4A95-9E11-5EC4831C6412}"/>
              </a:ext>
            </a:extLst>
          </p:cNvPr>
          <p:cNvSpPr txBox="1">
            <a:spLocks noChangeArrowheads="1"/>
          </p:cNvSpPr>
          <p:nvPr/>
        </p:nvSpPr>
        <p:spPr bwMode="auto">
          <a:xfrm>
            <a:off x="1384944" y="6072256"/>
            <a:ext cx="618932" cy="179388"/>
          </a:xfrm>
          <a:prstGeom prst="rect">
            <a:avLst/>
          </a:prstGeom>
          <a:solidFill>
            <a:srgbClr val="0033CC"/>
          </a:solidFill>
          <a:ln w="9525">
            <a:solidFill>
              <a:srgbClr val="000000"/>
            </a:solidFill>
            <a:miter lim="800000"/>
            <a:headEnd/>
            <a:tailEnd/>
          </a:ln>
        </p:spPr>
        <p:txBody>
          <a:bodyPr wrap="none"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Viet</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Trung</a:t>
            </a:r>
          </a:p>
        </p:txBody>
      </p:sp>
      <p:pic>
        <p:nvPicPr>
          <p:cNvPr id="4" name="Picture 3">
            <a:extLst>
              <a:ext uri="{FF2B5EF4-FFF2-40B4-BE49-F238E27FC236}">
                <a16:creationId xmlns:a16="http://schemas.microsoft.com/office/drawing/2014/main" id="{2F3711B4-1862-A5ED-8299-D01E91F3BC87}"/>
              </a:ext>
            </a:extLst>
          </p:cNvPr>
          <p:cNvPicPr>
            <a:picLocks noChangeAspect="1"/>
          </p:cNvPicPr>
          <p:nvPr/>
        </p:nvPicPr>
        <p:blipFill rotWithShape="1">
          <a:blip r:embed="rId19"/>
          <a:srcRect l="1" r="8920" b="28614"/>
          <a:stretch/>
        </p:blipFill>
        <p:spPr>
          <a:xfrm>
            <a:off x="2905285" y="2601760"/>
            <a:ext cx="516293" cy="545714"/>
          </a:xfrm>
          <a:prstGeom prst="rect">
            <a:avLst/>
          </a:prstGeom>
        </p:spPr>
      </p:pic>
      <p:sp>
        <p:nvSpPr>
          <p:cNvPr id="13" name="Text Box 23">
            <a:extLst>
              <a:ext uri="{FF2B5EF4-FFF2-40B4-BE49-F238E27FC236}">
                <a16:creationId xmlns:a16="http://schemas.microsoft.com/office/drawing/2014/main" id="{DDAFA891-30BA-CE5E-C56C-F5B3AD297F60}"/>
              </a:ext>
            </a:extLst>
          </p:cNvPr>
          <p:cNvSpPr txBox="1">
            <a:spLocks noChangeArrowheads="1"/>
          </p:cNvSpPr>
          <p:nvPr/>
        </p:nvSpPr>
        <p:spPr bwMode="auto">
          <a:xfrm>
            <a:off x="1388024"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cxnSp>
        <p:nvCxnSpPr>
          <p:cNvPr id="14" name="カギ線コネクタ 90">
            <a:extLst>
              <a:ext uri="{FF2B5EF4-FFF2-40B4-BE49-F238E27FC236}">
                <a16:creationId xmlns:a16="http://schemas.microsoft.com/office/drawing/2014/main" id="{751312BF-BF4A-3665-AB04-A952612EA379}"/>
              </a:ext>
            </a:extLst>
          </p:cNvPr>
          <p:cNvCxnSpPr>
            <a:cxnSpLocks noChangeShapeType="1"/>
            <a:stCxn id="4227" idx="2"/>
            <a:endCxn id="13" idx="0"/>
          </p:cNvCxnSpPr>
          <p:nvPr/>
        </p:nvCxnSpPr>
        <p:spPr bwMode="auto">
          <a:xfrm rot="5400000">
            <a:off x="2068217" y="2945765"/>
            <a:ext cx="717575" cy="1465184"/>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カギ線コネクタ 90">
            <a:extLst>
              <a:ext uri="{FF2B5EF4-FFF2-40B4-BE49-F238E27FC236}">
                <a16:creationId xmlns:a16="http://schemas.microsoft.com/office/drawing/2014/main" id="{30445B41-5B02-60C1-B069-F5163A7651BC}"/>
              </a:ext>
            </a:extLst>
          </p:cNvPr>
          <p:cNvCxnSpPr>
            <a:cxnSpLocks noChangeShapeType="1"/>
            <a:stCxn id="4227" idx="2"/>
            <a:endCxn id="4117" idx="0"/>
          </p:cNvCxnSpPr>
          <p:nvPr/>
        </p:nvCxnSpPr>
        <p:spPr bwMode="auto">
          <a:xfrm rot="5400000">
            <a:off x="2676613" y="3554162"/>
            <a:ext cx="717575" cy="24839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27" name="Text Box 45">
            <a:extLst>
              <a:ext uri="{FF2B5EF4-FFF2-40B4-BE49-F238E27FC236}">
                <a16:creationId xmlns:a16="http://schemas.microsoft.com/office/drawing/2014/main" id="{18E6BD56-51B0-4AD3-906D-C7A3B74F6313}"/>
              </a:ext>
            </a:extLst>
          </p:cNvPr>
          <p:cNvSpPr txBox="1">
            <a:spLocks noChangeArrowheads="1"/>
          </p:cNvSpPr>
          <p:nvPr/>
        </p:nvSpPr>
        <p:spPr bwMode="auto">
          <a:xfrm>
            <a:off x="2853208" y="31401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Thi Thuy</a:t>
            </a:r>
          </a:p>
        </p:txBody>
      </p:sp>
      <p:pic>
        <p:nvPicPr>
          <p:cNvPr id="2" name="図 88">
            <a:extLst>
              <a:ext uri="{FF2B5EF4-FFF2-40B4-BE49-F238E27FC236}">
                <a16:creationId xmlns:a16="http://schemas.microsoft.com/office/drawing/2014/main" id="{70D420CF-6C83-5980-0DCF-A65B3C229C6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p:blipFill>
        <p:spPr bwMode="auto">
          <a:xfrm>
            <a:off x="10327317" y="5468812"/>
            <a:ext cx="614560" cy="63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utoShape 193">
            <a:extLst>
              <a:ext uri="{FF2B5EF4-FFF2-40B4-BE49-F238E27FC236}">
                <a16:creationId xmlns:a16="http://schemas.microsoft.com/office/drawing/2014/main" id="{615362C0-780B-5E0B-5ECE-4776694EBE89}"/>
              </a:ext>
            </a:extLst>
          </p:cNvPr>
          <p:cNvSpPr>
            <a:spLocks noChangeArrowheads="1"/>
          </p:cNvSpPr>
          <p:nvPr/>
        </p:nvSpPr>
        <p:spPr bwMode="auto">
          <a:xfrm>
            <a:off x="10321328" y="6269399"/>
            <a:ext cx="630388"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latin typeface="Meiryo UI" panose="020B0604030504040204" pitchFamily="50" charset="-128"/>
                <a:ea typeface="Meiryo UI" panose="020B0604030504040204" pitchFamily="50" charset="-128"/>
              </a:rPr>
              <a:t>Development</a:t>
            </a:r>
          </a:p>
        </p:txBody>
      </p:sp>
      <p:sp>
        <p:nvSpPr>
          <p:cNvPr id="11" name="Text Box 191">
            <a:extLst>
              <a:ext uri="{FF2B5EF4-FFF2-40B4-BE49-F238E27FC236}">
                <a16:creationId xmlns:a16="http://schemas.microsoft.com/office/drawing/2014/main" id="{6A587510-BE5F-5DB6-DC11-78430D2725CA}"/>
              </a:ext>
            </a:extLst>
          </p:cNvPr>
          <p:cNvSpPr txBox="1">
            <a:spLocks noChangeArrowheads="1"/>
          </p:cNvSpPr>
          <p:nvPr/>
        </p:nvSpPr>
        <p:spPr bwMode="auto">
          <a:xfrm>
            <a:off x="10327318" y="528605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16" name="Text Box 192">
            <a:extLst>
              <a:ext uri="{FF2B5EF4-FFF2-40B4-BE49-F238E27FC236}">
                <a16:creationId xmlns:a16="http://schemas.microsoft.com/office/drawing/2014/main" id="{272C82AE-C3D0-F8C0-2883-2FEA9CCF05B0}"/>
              </a:ext>
            </a:extLst>
          </p:cNvPr>
          <p:cNvSpPr txBox="1">
            <a:spLocks noChangeArrowheads="1"/>
          </p:cNvSpPr>
          <p:nvPr/>
        </p:nvSpPr>
        <p:spPr bwMode="auto">
          <a:xfrm>
            <a:off x="10327318" y="6072255"/>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Tuan Anh</a:t>
            </a:r>
          </a:p>
        </p:txBody>
      </p:sp>
      <p:cxnSp>
        <p:nvCxnSpPr>
          <p:cNvPr id="17" name="カギ線コネクタ 93">
            <a:extLst>
              <a:ext uri="{FF2B5EF4-FFF2-40B4-BE49-F238E27FC236}">
                <a16:creationId xmlns:a16="http://schemas.microsoft.com/office/drawing/2014/main" id="{36F3DB0C-8343-5DF4-E65E-840D34AC66E4}"/>
              </a:ext>
            </a:extLst>
          </p:cNvPr>
          <p:cNvCxnSpPr>
            <a:cxnSpLocks noChangeShapeType="1"/>
            <a:stCxn id="122" idx="2"/>
            <a:endCxn id="11" idx="0"/>
          </p:cNvCxnSpPr>
          <p:nvPr/>
        </p:nvCxnSpPr>
        <p:spPr bwMode="auto">
          <a:xfrm rot="16200000" flipH="1">
            <a:off x="9999082" y="4651430"/>
            <a:ext cx="409255" cy="859994"/>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テキスト ボックス 1">
            <a:extLst>
              <a:ext uri="{FF2B5EF4-FFF2-40B4-BE49-F238E27FC236}">
                <a16:creationId xmlns:a16="http://schemas.microsoft.com/office/drawing/2014/main" id="{B9A270B9-BB11-31C5-864B-BB660F8A7515}"/>
              </a:ext>
            </a:extLst>
          </p:cNvPr>
          <p:cNvSpPr txBox="1">
            <a:spLocks noChangeArrowheads="1"/>
          </p:cNvSpPr>
          <p:nvPr/>
        </p:nvSpPr>
        <p:spPr bwMode="auto">
          <a:xfrm>
            <a:off x="9345316" y="637562"/>
            <a:ext cx="1641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100" dirty="0"/>
              <a:t>Date: 14</a:t>
            </a:r>
            <a:r>
              <a:rPr lang="en-US" altLang="ja-JP" sz="1100" baseline="30000" dirty="0"/>
              <a:t>th</a:t>
            </a:r>
            <a:r>
              <a:rPr lang="en-US" altLang="ja-JP" sz="1100" dirty="0"/>
              <a:t> / Oct / 2024</a:t>
            </a:r>
            <a:endParaRPr lang="en-US" altLang="en-US" sz="1100" dirty="0"/>
          </a:p>
          <a:p>
            <a:pPr eaLnBrk="1" hangingPunct="1"/>
            <a:r>
              <a:rPr lang="en-US" altLang="en-US" sz="1100" dirty="0"/>
              <a:t>Version: </a:t>
            </a:r>
            <a:r>
              <a:rPr lang="en-US" altLang="ja-JP" sz="1100" dirty="0"/>
              <a:t>11</a:t>
            </a:r>
            <a:endParaRPr lang="en-SG" altLang="en-US" sz="1100" dirty="0"/>
          </a:p>
        </p:txBody>
      </p:sp>
      <p:sp>
        <p:nvSpPr>
          <p:cNvPr id="107" name="Text Box 11">
            <a:extLst>
              <a:ext uri="{FF2B5EF4-FFF2-40B4-BE49-F238E27FC236}">
                <a16:creationId xmlns:a16="http://schemas.microsoft.com/office/drawing/2014/main" id="{866E0724-386E-4167-955F-A2846EA538D1}"/>
              </a:ext>
            </a:extLst>
          </p:cNvPr>
          <p:cNvSpPr txBox="1">
            <a:spLocks noChangeArrowheads="1"/>
          </p:cNvSpPr>
          <p:nvPr/>
        </p:nvSpPr>
        <p:spPr bwMode="auto">
          <a:xfrm>
            <a:off x="9057471" y="3756915"/>
            <a:ext cx="1641474"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System Development</a:t>
            </a:r>
          </a:p>
        </p:txBody>
      </p:sp>
      <p:cxnSp>
        <p:nvCxnSpPr>
          <p:cNvPr id="32" name="カギ線コネクタ 93">
            <a:extLst>
              <a:ext uri="{FF2B5EF4-FFF2-40B4-BE49-F238E27FC236}">
                <a16:creationId xmlns:a16="http://schemas.microsoft.com/office/drawing/2014/main" id="{4FDA76F5-82EF-07D1-150D-2CF5AABB81BB}"/>
              </a:ext>
            </a:extLst>
          </p:cNvPr>
          <p:cNvCxnSpPr>
            <a:cxnSpLocks noChangeShapeType="1"/>
            <a:stCxn id="4227" idx="2"/>
            <a:endCxn id="129" idx="0"/>
          </p:cNvCxnSpPr>
          <p:nvPr/>
        </p:nvCxnSpPr>
        <p:spPr bwMode="auto">
          <a:xfrm rot="16200000" flipH="1">
            <a:off x="3353734" y="3125432"/>
            <a:ext cx="714987" cy="110326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Connector: Elbow 42">
            <a:extLst>
              <a:ext uri="{FF2B5EF4-FFF2-40B4-BE49-F238E27FC236}">
                <a16:creationId xmlns:a16="http://schemas.microsoft.com/office/drawing/2014/main" id="{C0E23EDD-68E2-91CA-BD2C-4FCD2688B638}"/>
              </a:ext>
            </a:extLst>
          </p:cNvPr>
          <p:cNvCxnSpPr>
            <a:cxnSpLocks/>
            <a:stCxn id="133" idx="2"/>
            <a:endCxn id="101" idx="0"/>
          </p:cNvCxnSpPr>
          <p:nvPr/>
        </p:nvCxnSpPr>
        <p:spPr bwMode="auto">
          <a:xfrm rot="16200000" flipH="1">
            <a:off x="4205168" y="4925129"/>
            <a:ext cx="119286" cy="3908"/>
          </a:xfrm>
          <a:prstGeom prst="bentConnector3">
            <a:avLst>
              <a:gd name="adj1" fmla="val 50000"/>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カギ線コネクタ 93">
            <a:extLst>
              <a:ext uri="{FF2B5EF4-FFF2-40B4-BE49-F238E27FC236}">
                <a16:creationId xmlns:a16="http://schemas.microsoft.com/office/drawing/2014/main" id="{C0FF334C-0CE4-02B9-E2E7-FFF4F9F30EA5}"/>
              </a:ext>
            </a:extLst>
          </p:cNvPr>
          <p:cNvCxnSpPr>
            <a:cxnSpLocks noChangeShapeType="1"/>
            <a:stCxn id="122" idx="2"/>
            <a:endCxn id="25" idx="0"/>
          </p:cNvCxnSpPr>
          <p:nvPr/>
        </p:nvCxnSpPr>
        <p:spPr bwMode="auto">
          <a:xfrm rot="5400000">
            <a:off x="9012763" y="4532375"/>
            <a:ext cx="416522" cy="110537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AutoShape 193">
            <a:extLst>
              <a:ext uri="{FF2B5EF4-FFF2-40B4-BE49-F238E27FC236}">
                <a16:creationId xmlns:a16="http://schemas.microsoft.com/office/drawing/2014/main" id="{00EC53AC-AFB9-A908-BE3C-50BFD5C67C72}"/>
              </a:ext>
            </a:extLst>
          </p:cNvPr>
          <p:cNvSpPr>
            <a:spLocks noChangeArrowheads="1"/>
          </p:cNvSpPr>
          <p:nvPr/>
        </p:nvSpPr>
        <p:spPr bwMode="auto">
          <a:xfrm>
            <a:off x="8361949" y="6276666"/>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p:txBody>
      </p:sp>
      <p:sp>
        <p:nvSpPr>
          <p:cNvPr id="25" name="Text Box 31">
            <a:extLst>
              <a:ext uri="{FF2B5EF4-FFF2-40B4-BE49-F238E27FC236}">
                <a16:creationId xmlns:a16="http://schemas.microsoft.com/office/drawing/2014/main" id="{8A895F03-53D0-DC6C-F797-49976B7194FE}"/>
              </a:ext>
            </a:extLst>
          </p:cNvPr>
          <p:cNvSpPr txBox="1">
            <a:spLocks noChangeArrowheads="1"/>
          </p:cNvSpPr>
          <p:nvPr/>
        </p:nvSpPr>
        <p:spPr bwMode="auto">
          <a:xfrm>
            <a:off x="8361949" y="5293323"/>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26" name="Text Box 192">
            <a:extLst>
              <a:ext uri="{FF2B5EF4-FFF2-40B4-BE49-F238E27FC236}">
                <a16:creationId xmlns:a16="http://schemas.microsoft.com/office/drawing/2014/main" id="{C874933D-54F0-DD7B-9082-B087AC9C9B1D}"/>
              </a:ext>
            </a:extLst>
          </p:cNvPr>
          <p:cNvSpPr txBox="1">
            <a:spLocks noChangeArrowheads="1"/>
          </p:cNvSpPr>
          <p:nvPr/>
        </p:nvSpPr>
        <p:spPr bwMode="auto">
          <a:xfrm>
            <a:off x="8361949" y="607952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Hoang Ngoc Lan</a:t>
            </a:r>
          </a:p>
        </p:txBody>
      </p:sp>
    </p:spTree>
    <p:extLst>
      <p:ext uri="{BB962C8B-B14F-4D97-AF65-F5344CB8AC3E}">
        <p14:creationId xmlns:p14="http://schemas.microsoft.com/office/powerpoint/2010/main" val="1528703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フローチャート : 磁気ディスク 40"/>
          <p:cNvSpPr>
            <a:spLocks noChangeArrowheads="1"/>
          </p:cNvSpPr>
          <p:nvPr/>
        </p:nvSpPr>
        <p:spPr bwMode="auto">
          <a:xfrm>
            <a:off x="2961520" y="3161936"/>
            <a:ext cx="924681" cy="676126"/>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endParaRPr lang="en-US" sz="1400" b="1" kern="0" dirty="0">
              <a:solidFill>
                <a:prstClr val="white"/>
              </a:solidFill>
              <a:latin typeface="Arial" pitchFamily="34" charset="0"/>
              <a:ea typeface="Meiryo UI" panose="020B0604030504040204" pitchFamily="50" charset="-128"/>
              <a:cs typeface="Arial" pitchFamily="34" charset="0"/>
            </a:endParaRPr>
          </a:p>
          <a:p>
            <a:pPr algn="ctr" fontAlgn="base">
              <a:spcBef>
                <a:spcPct val="0"/>
              </a:spcBef>
              <a:spcAft>
                <a:spcPct val="0"/>
              </a:spcAft>
            </a:pPr>
            <a:r>
              <a:rPr lang="en-US" sz="1400" b="1" kern="0" dirty="0">
                <a:solidFill>
                  <a:prstClr val="white"/>
                </a:solidFill>
                <a:latin typeface="Arial" pitchFamily="34" charset="0"/>
                <a:ea typeface="Meiryo UI" panose="020B0604030504040204" pitchFamily="50" charset="-128"/>
                <a:cs typeface="Arial" pitchFamily="34" charset="0"/>
              </a:rPr>
              <a:t>FOSS</a:t>
            </a:r>
          </a:p>
          <a:p>
            <a:pPr algn="ctr" fontAlgn="base">
              <a:spcBef>
                <a:spcPct val="0"/>
              </a:spcBef>
              <a:spcAft>
                <a:spcPct val="0"/>
              </a:spcAft>
            </a:pPr>
            <a:endParaRPr lang="en-US" sz="1400" b="1" kern="0" dirty="0">
              <a:solidFill>
                <a:prstClr val="white"/>
              </a:solidFill>
              <a:latin typeface="Arial" pitchFamily="34" charset="0"/>
              <a:ea typeface="Meiryo UI" panose="020B0604030504040204" pitchFamily="50" charset="-128"/>
              <a:cs typeface="Arial" pitchFamily="34" charset="0"/>
            </a:endParaRPr>
          </a:p>
        </p:txBody>
      </p:sp>
      <p:sp>
        <p:nvSpPr>
          <p:cNvPr id="20" name="Text Box 6"/>
          <p:cNvSpPr txBox="1">
            <a:spLocks noChangeArrowheads="1"/>
          </p:cNvSpPr>
          <p:nvPr/>
        </p:nvSpPr>
        <p:spPr bwMode="auto">
          <a:xfrm>
            <a:off x="1143000" y="-3206"/>
            <a:ext cx="9906000" cy="40011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lgn="ctr" eaLnBrk="1" hangingPunct="1"/>
            <a:r>
              <a:rPr lang="en-US" altLang="ja-JP" sz="2000" kern="0" dirty="0">
                <a:solidFill>
                  <a:schemeClr val="bg1"/>
                </a:solidFill>
              </a:rPr>
              <a:t>4. ACTION PLAN</a:t>
            </a:r>
            <a:endParaRPr kumimoji="1" lang="en-US" altLang="ja-JP" sz="2000" kern="0" dirty="0">
              <a:solidFill>
                <a:srgbClr val="FFFFFF"/>
              </a:solidFill>
              <a:ea typeface="MS Gothic" panose="020B0609070205080204" pitchFamily="49" charset="-128"/>
            </a:endParaRPr>
          </a:p>
        </p:txBody>
      </p:sp>
      <p:sp>
        <p:nvSpPr>
          <p:cNvPr id="47" name="Rectangle 46"/>
          <p:cNvSpPr/>
          <p:nvPr/>
        </p:nvSpPr>
        <p:spPr>
          <a:xfrm>
            <a:off x="1207908" y="1637866"/>
            <a:ext cx="7752161" cy="2404470"/>
          </a:xfrm>
          <a:prstGeom prst="rect">
            <a:avLst/>
          </a:prstGeom>
          <a:noFill/>
          <a:ln w="25400" cap="flat" cmpd="sng" algn="ctr">
            <a:solidFill>
              <a:srgbClr val="333399">
                <a:lumMod val="75000"/>
              </a:srgbClr>
            </a:solidFill>
            <a:prstDash val="solid"/>
          </a:ln>
          <a:effectLst/>
        </p:spPr>
        <p:txBody>
          <a:bodyPr anchor="t"/>
          <a:lstStyle/>
          <a:p>
            <a:pPr marL="342900" indent="-342900" fontAlgn="base">
              <a:spcBef>
                <a:spcPct val="0"/>
              </a:spcBef>
              <a:spcAft>
                <a:spcPct val="0"/>
              </a:spcAft>
              <a:buAutoNum type="arabicPeriod"/>
              <a:defRPr/>
            </a:pPr>
            <a:r>
              <a:rPr kumimoji="1" lang="en-US" altLang="ja-JP" b="1" dirty="0">
                <a:latin typeface="Arial" pitchFamily="34" charset="0"/>
                <a:ea typeface="Meiryo UI" panose="020B0604030504040204" pitchFamily="50" charset="-128"/>
                <a:cs typeface="Arial" pitchFamily="34" charset="0"/>
              </a:rPr>
              <a:t>Link FOSS to concerned systems for error (</a:t>
            </a:r>
            <a:r>
              <a:rPr kumimoji="1" lang="en-US" altLang="ja-JP" b="1" dirty="0">
                <a:solidFill>
                  <a:srgbClr val="0000FF"/>
                </a:solidFill>
                <a:latin typeface="Arial" pitchFamily="34" charset="0"/>
                <a:ea typeface="Meiryo UI" panose="020B0604030504040204" pitchFamily="50" charset="-128"/>
                <a:cs typeface="Arial" pitchFamily="34" charset="0"/>
              </a:rPr>
              <a:t>prevent quality issue</a:t>
            </a:r>
            <a:r>
              <a:rPr kumimoji="1" lang="en-US" altLang="ja-JP" b="1" dirty="0">
                <a:latin typeface="Arial" pitchFamily="34" charset="0"/>
                <a:ea typeface="Meiryo UI" panose="020B0604030504040204" pitchFamily="50" charset="-128"/>
                <a:cs typeface="Arial" pitchFamily="34" charset="0"/>
              </a:rPr>
              <a:t>)</a:t>
            </a:r>
            <a:r>
              <a:rPr kumimoji="1" lang="en-US" altLang="ja-JP" dirty="0">
                <a:latin typeface="Arial" pitchFamily="34" charset="0"/>
                <a:ea typeface="Meiryo UI" panose="020B0604030504040204" pitchFamily="50" charset="-128"/>
                <a:cs typeface="Arial" pitchFamily="34" charset="0"/>
              </a:rPr>
              <a:t> </a:t>
            </a: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p:txBody>
      </p:sp>
      <p:grpSp>
        <p:nvGrpSpPr>
          <p:cNvPr id="4" name="Group 3"/>
          <p:cNvGrpSpPr/>
          <p:nvPr/>
        </p:nvGrpSpPr>
        <p:grpSpPr>
          <a:xfrm>
            <a:off x="1324303" y="4492459"/>
            <a:ext cx="7410425" cy="2213140"/>
            <a:chOff x="225983" y="4084375"/>
            <a:chExt cx="9260543" cy="2386283"/>
          </a:xfrm>
        </p:grpSpPr>
        <p:sp>
          <p:nvSpPr>
            <p:cNvPr id="80" name="正方形/長方形 4"/>
            <p:cNvSpPr/>
            <p:nvPr/>
          </p:nvSpPr>
          <p:spPr>
            <a:xfrm>
              <a:off x="8163999" y="4554545"/>
              <a:ext cx="1163141" cy="762007"/>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Packing</a:t>
              </a:r>
            </a:p>
            <a:p>
              <a:pPr algn="ctr" fontAlgn="base">
                <a:lnSpc>
                  <a:spcPts val="2000"/>
                </a:lnSpc>
                <a:spcBef>
                  <a:spcPct val="0"/>
                </a:spcBef>
                <a:spcAft>
                  <a:spcPct val="0"/>
                </a:spcAft>
              </a:pPr>
              <a:r>
                <a:rPr lang="en-US" altLang="ja-JP" sz="1200" dirty="0">
                  <a:solidFill>
                    <a:srgbClr val="FFFFFF"/>
                  </a:solidFill>
                  <a:latin typeface="Arial"/>
                  <a:cs typeface="Arial"/>
                </a:rPr>
                <a:t>Check</a:t>
              </a:r>
            </a:p>
          </p:txBody>
        </p:sp>
        <p:sp>
          <p:nvSpPr>
            <p:cNvPr id="81" name="正方形/長方形 5"/>
            <p:cNvSpPr/>
            <p:nvPr/>
          </p:nvSpPr>
          <p:spPr>
            <a:xfrm>
              <a:off x="6431564" y="4508690"/>
              <a:ext cx="960460" cy="850037"/>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Weight</a:t>
              </a:r>
            </a:p>
            <a:p>
              <a:pPr algn="ctr" fontAlgn="base">
                <a:lnSpc>
                  <a:spcPts val="2000"/>
                </a:lnSpc>
                <a:spcBef>
                  <a:spcPct val="0"/>
                </a:spcBef>
                <a:spcAft>
                  <a:spcPct val="0"/>
                </a:spcAft>
              </a:pPr>
              <a:r>
                <a:rPr lang="en-US" altLang="ja-JP" sz="1200" dirty="0">
                  <a:solidFill>
                    <a:srgbClr val="FFFFFF"/>
                  </a:solidFill>
                  <a:latin typeface="Arial"/>
                  <a:cs typeface="Arial"/>
                </a:rPr>
                <a:t>Check</a:t>
              </a:r>
              <a:endParaRPr lang="ja-JP" altLang="en-US" sz="1200" dirty="0">
                <a:solidFill>
                  <a:srgbClr val="FFFFFF"/>
                </a:solidFill>
                <a:latin typeface="Arial"/>
                <a:cs typeface="Arial"/>
              </a:endParaRPr>
            </a:p>
          </p:txBody>
        </p:sp>
        <p:sp>
          <p:nvSpPr>
            <p:cNvPr id="84" name="Can 83"/>
            <p:cNvSpPr/>
            <p:nvPr/>
          </p:nvSpPr>
          <p:spPr>
            <a:xfrm>
              <a:off x="416432" y="5772112"/>
              <a:ext cx="1290211"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E-PRO</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5" name="Can 84"/>
            <p:cNvSpPr/>
            <p:nvPr/>
          </p:nvSpPr>
          <p:spPr>
            <a:xfrm>
              <a:off x="2417071" y="5154340"/>
              <a:ext cx="1539545"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PT200</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7" name="Can 86"/>
            <p:cNvSpPr/>
            <p:nvPr/>
          </p:nvSpPr>
          <p:spPr>
            <a:xfrm>
              <a:off x="2398873" y="5856173"/>
              <a:ext cx="1539545"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PANACIM</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8" name="Can 87"/>
            <p:cNvSpPr/>
            <p:nvPr/>
          </p:nvSpPr>
          <p:spPr>
            <a:xfrm>
              <a:off x="2407971" y="4483617"/>
              <a:ext cx="1539547"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Scheduler</a:t>
              </a:r>
            </a:p>
          </p:txBody>
        </p:sp>
        <p:sp>
          <p:nvSpPr>
            <p:cNvPr id="89" name="正方形/長方形 4"/>
            <p:cNvSpPr/>
            <p:nvPr/>
          </p:nvSpPr>
          <p:spPr>
            <a:xfrm>
              <a:off x="6443581" y="5652782"/>
              <a:ext cx="961273" cy="634352"/>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Shrink</a:t>
              </a:r>
            </a:p>
            <a:p>
              <a:pPr algn="ctr" fontAlgn="base">
                <a:lnSpc>
                  <a:spcPts val="2000"/>
                </a:lnSpc>
                <a:spcBef>
                  <a:spcPct val="0"/>
                </a:spcBef>
                <a:spcAft>
                  <a:spcPct val="0"/>
                </a:spcAft>
              </a:pPr>
              <a:r>
                <a:rPr lang="en-US" altLang="ja-JP" sz="1200" dirty="0">
                  <a:solidFill>
                    <a:srgbClr val="FFFFFF"/>
                  </a:solidFill>
                  <a:latin typeface="Arial"/>
                  <a:cs typeface="Arial"/>
                </a:rPr>
                <a:t>System </a:t>
              </a:r>
            </a:p>
          </p:txBody>
        </p:sp>
        <p:sp>
          <p:nvSpPr>
            <p:cNvPr id="112" name="角丸四角形 3"/>
            <p:cNvSpPr>
              <a:spLocks noChangeArrowheads="1"/>
            </p:cNvSpPr>
            <p:nvPr/>
          </p:nvSpPr>
          <p:spPr bwMode="auto">
            <a:xfrm>
              <a:off x="2340623" y="4086295"/>
              <a:ext cx="1662545"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SMT</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34" name="正方形/長方形 4"/>
            <p:cNvSpPr/>
            <p:nvPr/>
          </p:nvSpPr>
          <p:spPr>
            <a:xfrm>
              <a:off x="420255" y="4486252"/>
              <a:ext cx="1307566" cy="935038"/>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Dispatch Advice (DA)</a:t>
              </a:r>
            </a:p>
            <a:p>
              <a:pPr algn="ctr" fontAlgn="base">
                <a:lnSpc>
                  <a:spcPts val="2000"/>
                </a:lnSpc>
                <a:spcBef>
                  <a:spcPct val="0"/>
                </a:spcBef>
                <a:spcAft>
                  <a:spcPct val="0"/>
                </a:spcAft>
              </a:pPr>
              <a:r>
                <a:rPr lang="en-US" altLang="ja-JP" sz="1200" dirty="0">
                  <a:solidFill>
                    <a:srgbClr val="FFFFFF"/>
                  </a:solidFill>
                  <a:latin typeface="Arial"/>
                  <a:cs typeface="Arial"/>
                </a:rPr>
                <a:t>Barcode</a:t>
              </a:r>
              <a:endParaRPr lang="ja-JP" altLang="en-US" sz="1200" dirty="0">
                <a:solidFill>
                  <a:srgbClr val="FFFFFF"/>
                </a:solidFill>
                <a:latin typeface="Arial"/>
                <a:cs typeface="Arial"/>
              </a:endParaRPr>
            </a:p>
          </p:txBody>
        </p:sp>
        <p:sp>
          <p:nvSpPr>
            <p:cNvPr id="136" name="角丸四角形 3"/>
            <p:cNvSpPr>
              <a:spLocks noChangeArrowheads="1"/>
            </p:cNvSpPr>
            <p:nvPr/>
          </p:nvSpPr>
          <p:spPr bwMode="auto">
            <a:xfrm>
              <a:off x="225983" y="4086295"/>
              <a:ext cx="1729172"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Procurement</a:t>
              </a:r>
              <a:endParaRPr lang="en-SG" sz="1400" dirty="0">
                <a:solidFill>
                  <a:srgbClr val="0000FF"/>
                </a:solidFill>
                <a:latin typeface="Arial" pitchFamily="34" charset="0"/>
                <a:ea typeface="HGP創英角ｺﾞｼｯｸUB" pitchFamily="50" charset="-128"/>
                <a:cs typeface="Arial" pitchFamily="34" charset="0"/>
              </a:endParaRPr>
            </a:p>
          </p:txBody>
        </p:sp>
        <p:cxnSp>
          <p:nvCxnSpPr>
            <p:cNvPr id="137" name="カギ線コネクタ 15"/>
            <p:cNvCxnSpPr>
              <a:cxnSpLocks noChangeShapeType="1"/>
            </p:cNvCxnSpPr>
            <p:nvPr/>
          </p:nvCxnSpPr>
          <p:spPr bwMode="auto">
            <a:xfrm rot="5400000" flipH="1">
              <a:off x="935769" y="5596701"/>
              <a:ext cx="318929"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sp>
          <p:nvSpPr>
            <p:cNvPr id="140" name="角丸四角形 3"/>
            <p:cNvSpPr>
              <a:spLocks noChangeArrowheads="1"/>
            </p:cNvSpPr>
            <p:nvPr/>
          </p:nvSpPr>
          <p:spPr bwMode="auto">
            <a:xfrm>
              <a:off x="8017971" y="4086296"/>
              <a:ext cx="1468555" cy="2384362"/>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PSCS</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41" name="正方形/長方形 4"/>
            <p:cNvSpPr/>
            <p:nvPr/>
          </p:nvSpPr>
          <p:spPr>
            <a:xfrm>
              <a:off x="8160399" y="5622829"/>
              <a:ext cx="1163141" cy="673453"/>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Shipping</a:t>
              </a:r>
            </a:p>
            <a:p>
              <a:pPr algn="ctr" fontAlgn="base">
                <a:lnSpc>
                  <a:spcPts val="2000"/>
                </a:lnSpc>
                <a:spcBef>
                  <a:spcPct val="0"/>
                </a:spcBef>
                <a:spcAft>
                  <a:spcPct val="0"/>
                </a:spcAft>
              </a:pPr>
              <a:r>
                <a:rPr lang="en-US" altLang="ja-JP" sz="1200" dirty="0">
                  <a:solidFill>
                    <a:srgbClr val="FFFFFF"/>
                  </a:solidFill>
                  <a:latin typeface="Arial"/>
                  <a:cs typeface="Arial"/>
                </a:rPr>
                <a:t>Control</a:t>
              </a:r>
            </a:p>
          </p:txBody>
        </p:sp>
        <p:sp>
          <p:nvSpPr>
            <p:cNvPr id="142" name="角丸四角形 3"/>
            <p:cNvSpPr>
              <a:spLocks noChangeArrowheads="1"/>
            </p:cNvSpPr>
            <p:nvPr/>
          </p:nvSpPr>
          <p:spPr bwMode="auto">
            <a:xfrm>
              <a:off x="6225390" y="4086296"/>
              <a:ext cx="1336831" cy="2384362"/>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FA</a:t>
              </a:r>
              <a:endParaRPr lang="en-SG" sz="1400" dirty="0">
                <a:solidFill>
                  <a:srgbClr val="0000FF"/>
                </a:solidFill>
                <a:latin typeface="Arial" pitchFamily="34" charset="0"/>
                <a:ea typeface="HGP創英角ｺﾞｼｯｸUB" pitchFamily="50" charset="-128"/>
                <a:cs typeface="Arial" pitchFamily="34" charset="0"/>
              </a:endParaRPr>
            </a:p>
          </p:txBody>
        </p:sp>
        <p:cxnSp>
          <p:nvCxnSpPr>
            <p:cNvPr id="147" name="カギ線コネクタ 15"/>
            <p:cNvCxnSpPr>
              <a:cxnSpLocks noChangeShapeType="1"/>
            </p:cNvCxnSpPr>
            <p:nvPr/>
          </p:nvCxnSpPr>
          <p:spPr bwMode="auto">
            <a:xfrm rot="5400000" flipH="1">
              <a:off x="6761679" y="5527360"/>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48" name="カギ線コネクタ 15"/>
            <p:cNvCxnSpPr>
              <a:cxnSpLocks noChangeShapeType="1"/>
            </p:cNvCxnSpPr>
            <p:nvPr/>
          </p:nvCxnSpPr>
          <p:spPr bwMode="auto">
            <a:xfrm rot="5400000" flipH="1">
              <a:off x="3010030" y="5140264"/>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49" name="カギ線コネクタ 15"/>
            <p:cNvCxnSpPr>
              <a:cxnSpLocks noChangeShapeType="1"/>
            </p:cNvCxnSpPr>
            <p:nvPr/>
          </p:nvCxnSpPr>
          <p:spPr bwMode="auto">
            <a:xfrm rot="5400000" flipH="1">
              <a:off x="3010030" y="5774748"/>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50" name="カギ線コネクタ 15"/>
            <p:cNvCxnSpPr>
              <a:cxnSpLocks noChangeShapeType="1"/>
            </p:cNvCxnSpPr>
            <p:nvPr/>
          </p:nvCxnSpPr>
          <p:spPr bwMode="auto">
            <a:xfrm rot="5400000" flipH="1">
              <a:off x="8513138" y="5468497"/>
              <a:ext cx="350822"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sp>
          <p:nvSpPr>
            <p:cNvPr id="191" name="角丸四角形 3"/>
            <p:cNvSpPr>
              <a:spLocks noChangeArrowheads="1"/>
            </p:cNvSpPr>
            <p:nvPr/>
          </p:nvSpPr>
          <p:spPr bwMode="auto">
            <a:xfrm>
              <a:off x="4379740" y="4084375"/>
              <a:ext cx="1472030"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FOSS</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92" name="正方形/長方形 4"/>
            <p:cNvSpPr/>
            <p:nvPr/>
          </p:nvSpPr>
          <p:spPr>
            <a:xfrm>
              <a:off x="4646373" y="4514963"/>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MCS</a:t>
              </a:r>
              <a:endParaRPr lang="ja-JP" altLang="en-US" sz="1200" dirty="0">
                <a:solidFill>
                  <a:schemeClr val="bg1"/>
                </a:solidFill>
                <a:latin typeface="Arial"/>
                <a:cs typeface="Arial"/>
              </a:endParaRPr>
            </a:p>
          </p:txBody>
        </p:sp>
        <p:sp>
          <p:nvSpPr>
            <p:cNvPr id="193" name="正方形/長方形 4"/>
            <p:cNvSpPr/>
            <p:nvPr/>
          </p:nvSpPr>
          <p:spPr>
            <a:xfrm>
              <a:off x="4646373" y="4989576"/>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SMT</a:t>
              </a:r>
              <a:endParaRPr lang="ja-JP" altLang="en-US" sz="1200" dirty="0">
                <a:solidFill>
                  <a:schemeClr val="bg1"/>
                </a:solidFill>
                <a:latin typeface="Arial"/>
                <a:cs typeface="Arial"/>
              </a:endParaRPr>
            </a:p>
          </p:txBody>
        </p:sp>
        <p:sp>
          <p:nvSpPr>
            <p:cNvPr id="194" name="正方形/長方形 4"/>
            <p:cNvSpPr/>
            <p:nvPr/>
          </p:nvSpPr>
          <p:spPr>
            <a:xfrm>
              <a:off x="4646373" y="5450096"/>
              <a:ext cx="956703" cy="378954"/>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DIP</a:t>
              </a:r>
              <a:endParaRPr lang="ja-JP" altLang="en-US" sz="1200" dirty="0">
                <a:solidFill>
                  <a:srgbClr val="FFFFFF"/>
                </a:solidFill>
                <a:latin typeface="Arial"/>
                <a:cs typeface="Arial"/>
              </a:endParaRPr>
            </a:p>
          </p:txBody>
        </p:sp>
        <p:sp>
          <p:nvSpPr>
            <p:cNvPr id="195" name="正方形/長方形 4"/>
            <p:cNvSpPr/>
            <p:nvPr/>
          </p:nvSpPr>
          <p:spPr>
            <a:xfrm>
              <a:off x="4639400" y="5908179"/>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PMG</a:t>
              </a:r>
              <a:endParaRPr lang="ja-JP" altLang="en-US" sz="1200" dirty="0">
                <a:solidFill>
                  <a:schemeClr val="bg1"/>
                </a:solidFill>
                <a:latin typeface="Arial"/>
                <a:cs typeface="Arial"/>
              </a:endParaRPr>
            </a:p>
          </p:txBody>
        </p:sp>
        <p:sp>
          <p:nvSpPr>
            <p:cNvPr id="196" name="上下矢印 15"/>
            <p:cNvSpPr>
              <a:spLocks noChangeArrowheads="1"/>
            </p:cNvSpPr>
            <p:nvPr/>
          </p:nvSpPr>
          <p:spPr bwMode="auto">
            <a:xfrm rot="5400000">
              <a:off x="2039888"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0" name="上下矢印 15"/>
            <p:cNvSpPr>
              <a:spLocks noChangeArrowheads="1"/>
            </p:cNvSpPr>
            <p:nvPr/>
          </p:nvSpPr>
          <p:spPr bwMode="auto">
            <a:xfrm rot="5400000">
              <a:off x="4072560"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1" name="上下矢印 15"/>
            <p:cNvSpPr>
              <a:spLocks noChangeArrowheads="1"/>
            </p:cNvSpPr>
            <p:nvPr/>
          </p:nvSpPr>
          <p:spPr bwMode="auto">
            <a:xfrm rot="5400000">
              <a:off x="5907972"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2" name="上下矢印 15"/>
            <p:cNvSpPr>
              <a:spLocks noChangeArrowheads="1"/>
            </p:cNvSpPr>
            <p:nvPr/>
          </p:nvSpPr>
          <p:spPr bwMode="auto">
            <a:xfrm rot="5400000">
              <a:off x="7677832"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grpSp>
      <p:grpSp>
        <p:nvGrpSpPr>
          <p:cNvPr id="3" name="Group 2"/>
          <p:cNvGrpSpPr/>
          <p:nvPr/>
        </p:nvGrpSpPr>
        <p:grpSpPr>
          <a:xfrm>
            <a:off x="1288939" y="1987840"/>
            <a:ext cx="7603393" cy="1951622"/>
            <a:chOff x="383000" y="1607434"/>
            <a:chExt cx="9315001" cy="2047932"/>
          </a:xfrm>
        </p:grpSpPr>
        <p:sp>
          <p:nvSpPr>
            <p:cNvPr id="46" name="フローチャート : 磁気ディスク 50"/>
            <p:cNvSpPr/>
            <p:nvPr/>
          </p:nvSpPr>
          <p:spPr>
            <a:xfrm>
              <a:off x="2469784" y="1913014"/>
              <a:ext cx="1116662" cy="542644"/>
            </a:xfrm>
            <a:prstGeom prst="flowChartMagneticDisk">
              <a:avLst/>
            </a:prstGeom>
            <a:ln/>
          </p:spPr>
          <p:style>
            <a:lnRef idx="2">
              <a:schemeClr val="accent3">
                <a:shade val="50000"/>
              </a:schemeClr>
            </a:lnRef>
            <a:fillRef idx="1">
              <a:schemeClr val="accent3"/>
            </a:fillRef>
            <a:effectRef idx="0">
              <a:schemeClr val="accent3"/>
            </a:effectRef>
            <a:fontRef idx="minor">
              <a:schemeClr val="lt1"/>
            </a:fontRef>
          </p:style>
          <p:txBody>
            <a:bodyPr lIns="36000" rIns="36000" rtlCol="0" anchor="ctr"/>
            <a:lstStyle/>
            <a:p>
              <a:pPr algn="ctr" fontAlgn="base">
                <a:spcBef>
                  <a:spcPct val="0"/>
                </a:spcBef>
                <a:spcAft>
                  <a:spcPct val="0"/>
                </a:spcAft>
              </a:pPr>
              <a:r>
                <a:rPr lang="en-US" altLang="ja-JP" sz="1400" b="1" kern="0" dirty="0">
                  <a:solidFill>
                    <a:prstClr val="white"/>
                  </a:solidFill>
                  <a:latin typeface="Arial" pitchFamily="34" charset="0"/>
                  <a:ea typeface="Meiryo UI" panose="020B0604030504040204" pitchFamily="50" charset="-128"/>
                  <a:cs typeface="Arial" pitchFamily="34" charset="0"/>
                </a:rPr>
                <a:t>HULFT</a:t>
              </a:r>
              <a:endParaRPr lang="ja-JP" altLang="en-US" sz="1400" b="1" kern="0" dirty="0">
                <a:solidFill>
                  <a:prstClr val="white"/>
                </a:solidFill>
                <a:latin typeface="Arial" pitchFamily="34" charset="0"/>
                <a:ea typeface="Meiryo UI" panose="020B0604030504040204" pitchFamily="50" charset="-128"/>
                <a:cs typeface="Arial" pitchFamily="34" charset="0"/>
              </a:endParaRPr>
            </a:p>
          </p:txBody>
        </p:sp>
        <p:sp>
          <p:nvSpPr>
            <p:cNvPr id="159" name="フローチャート : 磁気ディスク 40"/>
            <p:cNvSpPr>
              <a:spLocks noChangeArrowheads="1"/>
            </p:cNvSpPr>
            <p:nvPr/>
          </p:nvSpPr>
          <p:spPr bwMode="auto">
            <a:xfrm>
              <a:off x="562000" y="1918285"/>
              <a:ext cx="1199153" cy="5218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400" b="1" kern="0" dirty="0">
                  <a:solidFill>
                    <a:prstClr val="white"/>
                  </a:solidFill>
                  <a:latin typeface="Arial" pitchFamily="34" charset="0"/>
                  <a:ea typeface="Meiryo UI" panose="020B0604030504040204" pitchFamily="50" charset="-128"/>
                  <a:cs typeface="Arial" pitchFamily="34" charset="0"/>
                </a:rPr>
                <a:t>SAP</a:t>
              </a:r>
              <a:endParaRPr lang="en-SG" sz="1400" b="1" kern="0" dirty="0">
                <a:solidFill>
                  <a:prstClr val="white"/>
                </a:solidFill>
                <a:latin typeface="Arial" pitchFamily="34" charset="0"/>
                <a:ea typeface="Meiryo UI" panose="020B0604030504040204" pitchFamily="50" charset="-128"/>
                <a:cs typeface="Arial" pitchFamily="34" charset="0"/>
              </a:endParaRPr>
            </a:p>
          </p:txBody>
        </p:sp>
        <p:sp>
          <p:nvSpPr>
            <p:cNvPr id="169" name="Down Arrow 168"/>
            <p:cNvSpPr/>
            <p:nvPr/>
          </p:nvSpPr>
          <p:spPr bwMode="auto">
            <a:xfrm rot="16200000">
              <a:off x="4054959" y="2184287"/>
              <a:ext cx="236784" cy="476494"/>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grpSp>
          <p:nvGrpSpPr>
            <p:cNvPr id="171" name="グループ化 55"/>
            <p:cNvGrpSpPr>
              <a:grpSpLocks/>
            </p:cNvGrpSpPr>
            <p:nvPr/>
          </p:nvGrpSpPr>
          <p:grpSpPr bwMode="auto">
            <a:xfrm>
              <a:off x="4621218" y="2016688"/>
              <a:ext cx="1250515" cy="801528"/>
              <a:chOff x="1092876" y="1546802"/>
              <a:chExt cx="1123820" cy="946094"/>
            </a:xfrm>
          </p:grpSpPr>
          <p:sp>
            <p:nvSpPr>
              <p:cNvPr id="172" name="正方形/長方形 56"/>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sp>
            <p:nvSpPr>
              <p:cNvPr id="173" name="正方形/長方形 57"/>
              <p:cNvSpPr/>
              <p:nvPr/>
            </p:nvSpPr>
            <p:spPr>
              <a:xfrm>
                <a:off x="1193142" y="1614821"/>
                <a:ext cx="914932"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defRPr/>
                </a:pPr>
                <a:r>
                  <a:rPr kumimoji="1" lang="en-US" altLang="ja-JP" sz="1200" dirty="0">
                    <a:latin typeface="Arial" panose="020B0604020202020204" pitchFamily="34" charset="0"/>
                    <a:cs typeface="Arial" panose="020B0604020202020204" pitchFamily="34" charset="0"/>
                  </a:rPr>
                  <a:t>Weight Check</a:t>
                </a:r>
                <a:endParaRPr kumimoji="1" lang="ja-JP" altLang="en-US" sz="1200" dirty="0">
                  <a:latin typeface="Arial" panose="020B0604020202020204" pitchFamily="34" charset="0"/>
                  <a:cs typeface="Arial" panose="020B0604020202020204" pitchFamily="34" charset="0"/>
                </a:endParaRPr>
              </a:p>
            </p:txBody>
          </p:sp>
          <p:sp>
            <p:nvSpPr>
              <p:cNvPr id="174" name="正方形/長方形 58"/>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sp>
            <p:nvSpPr>
              <p:cNvPr id="175" name="正方形/長方形 59"/>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grpSp>
        <p:pic>
          <p:nvPicPr>
            <p:cNvPr id="177" name="Picture 176"/>
            <p:cNvPicPr>
              <a:picLocks noChangeAspect="1"/>
            </p:cNvPicPr>
            <p:nvPr/>
          </p:nvPicPr>
          <p:blipFill rotWithShape="1">
            <a:blip r:embed="rId3" cstate="print">
              <a:extLst>
                <a:ext uri="{28A0092B-C50C-407E-A947-70E740481C1C}">
                  <a14:useLocalDpi xmlns:a14="http://schemas.microsoft.com/office/drawing/2010/main" val="0"/>
                </a:ext>
              </a:extLst>
            </a:blip>
            <a:srcRect l="23000" t="2000" r="20000"/>
            <a:stretch/>
          </p:blipFill>
          <p:spPr>
            <a:xfrm>
              <a:off x="6046943" y="2054991"/>
              <a:ext cx="518981" cy="784479"/>
            </a:xfrm>
            <a:prstGeom prst="rect">
              <a:avLst/>
            </a:prstGeom>
          </p:spPr>
        </p:pic>
        <p:grpSp>
          <p:nvGrpSpPr>
            <p:cNvPr id="178" name="Group 177"/>
            <p:cNvGrpSpPr/>
            <p:nvPr/>
          </p:nvGrpSpPr>
          <p:grpSpPr>
            <a:xfrm>
              <a:off x="6607272" y="2102693"/>
              <a:ext cx="1061632" cy="747204"/>
              <a:chOff x="5320235" y="2945712"/>
              <a:chExt cx="3784859" cy="2599378"/>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0235" y="2945712"/>
                <a:ext cx="3784859" cy="2599378"/>
              </a:xfrm>
              <a:prstGeom prst="rect">
                <a:avLst/>
              </a:prstGeom>
            </p:spPr>
          </p:pic>
          <p:pic>
            <p:nvPicPr>
              <p:cNvPr id="180"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181" name="Rectangle 6"/>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2" name="Rectangle 10"/>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3" name="Rectangle 14"/>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4" name="Rectangle 25"/>
              <p:cNvSpPr>
                <a:spLocks noChangeArrowheads="1"/>
              </p:cNvSpPr>
              <p:nvPr/>
            </p:nvSpPr>
            <p:spPr bwMode="auto">
              <a:xfrm>
                <a:off x="5779702" y="4773890"/>
                <a:ext cx="994202"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800" kern="0" dirty="0">
                    <a:solidFill>
                      <a:srgbClr val="000000"/>
                    </a:solidFill>
                    <a:latin typeface="Calibri" panose="020F0502020204030204" pitchFamily="34" charset="0"/>
                  </a:rPr>
                  <a:t>Date</a:t>
                </a:r>
                <a:endParaRPr lang="en-US" altLang="en-US" sz="1000" kern="0" dirty="0">
                  <a:solidFill>
                    <a:prstClr val="black"/>
                  </a:solidFill>
                </a:endParaRPr>
              </a:p>
            </p:txBody>
          </p:sp>
          <p:sp>
            <p:nvSpPr>
              <p:cNvPr id="185" name="Rectangle 20"/>
              <p:cNvSpPr>
                <a:spLocks noChangeArrowheads="1"/>
              </p:cNvSpPr>
              <p:nvPr/>
            </p:nvSpPr>
            <p:spPr bwMode="auto">
              <a:xfrm>
                <a:off x="6869932" y="4773890"/>
                <a:ext cx="938187"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rPr>
                  <a:t>Plant</a:t>
                </a:r>
                <a:endParaRPr lang="en-US" altLang="en-US" sz="1000" kern="0" dirty="0">
                  <a:solidFill>
                    <a:prstClr val="black"/>
                  </a:solidFill>
                </a:endParaRPr>
              </a:p>
            </p:txBody>
          </p:sp>
          <p:sp>
            <p:nvSpPr>
              <p:cNvPr id="186" name="Rectangle 21"/>
              <p:cNvSpPr>
                <a:spLocks noChangeArrowheads="1"/>
              </p:cNvSpPr>
              <p:nvPr/>
            </p:nvSpPr>
            <p:spPr bwMode="auto">
              <a:xfrm>
                <a:off x="7901889" y="4773890"/>
                <a:ext cx="725699"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rPr>
                  <a:t>Cat</a:t>
                </a:r>
                <a:endParaRPr lang="en-US" altLang="en-US" sz="1000" kern="0" dirty="0">
                  <a:solidFill>
                    <a:prstClr val="black"/>
                  </a:solidFill>
                </a:endParaRPr>
              </a:p>
            </p:txBody>
          </p:sp>
        </p:grpSp>
        <p:grpSp>
          <p:nvGrpSpPr>
            <p:cNvPr id="2" name="Group 1"/>
            <p:cNvGrpSpPr/>
            <p:nvPr/>
          </p:nvGrpSpPr>
          <p:grpSpPr>
            <a:xfrm>
              <a:off x="7857466" y="1715350"/>
              <a:ext cx="1752891" cy="1844594"/>
              <a:chOff x="6670827" y="3703364"/>
              <a:chExt cx="2473173" cy="2340014"/>
            </a:xfrm>
          </p:grpSpPr>
          <p:sp>
            <p:nvSpPr>
              <p:cNvPr id="86" name="角丸四角形 3"/>
              <p:cNvSpPr/>
              <p:nvPr/>
            </p:nvSpPr>
            <p:spPr bwMode="auto">
              <a:xfrm>
                <a:off x="6670827" y="3703364"/>
                <a:ext cx="2473173" cy="2340014"/>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90"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latin typeface="Arial" pitchFamily="34" charset="0"/>
                    <a:cs typeface="Arial" pitchFamily="34" charset="0"/>
                  </a:rPr>
                  <a:t>ECN change</a:t>
                </a:r>
              </a:p>
              <a:p>
                <a:pPr algn="ctr"/>
                <a:r>
                  <a:rPr lang="en-US" sz="1200" dirty="0">
                    <a:solidFill>
                      <a:srgbClr val="FFFF00"/>
                    </a:solidFill>
                    <a:latin typeface="Arial" pitchFamily="34" charset="0"/>
                    <a:cs typeface="Arial" pitchFamily="34" charset="0"/>
                  </a:rPr>
                  <a:t>Part A -&gt; B</a:t>
                </a:r>
                <a:endParaRPr lang="en-SG" sz="1200" dirty="0">
                  <a:solidFill>
                    <a:srgbClr val="FFFF00"/>
                  </a:solidFill>
                  <a:latin typeface="Arial" pitchFamily="34" charset="0"/>
                  <a:cs typeface="Arial" pitchFamily="34" charset="0"/>
                </a:endParaRPr>
              </a:p>
            </p:txBody>
          </p:sp>
          <p:sp>
            <p:nvSpPr>
              <p:cNvPr id="91" name="テキスト ボックス 4"/>
              <p:cNvSpPr txBox="1"/>
              <p:nvPr/>
            </p:nvSpPr>
            <p:spPr>
              <a:xfrm>
                <a:off x="6819062" y="4426347"/>
                <a:ext cx="1444154"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Part No  :</a:t>
                </a:r>
                <a:endParaRPr kumimoji="1" lang="ja-JP" altLang="en-US" sz="1200" dirty="0">
                  <a:solidFill>
                    <a:srgbClr val="0000FF"/>
                  </a:solidFill>
                  <a:latin typeface="Arial" pitchFamily="34" charset="0"/>
                  <a:cs typeface="Arial" pitchFamily="34" charset="0"/>
                </a:endParaRPr>
              </a:p>
            </p:txBody>
          </p:sp>
          <p:sp>
            <p:nvSpPr>
              <p:cNvPr id="92" name="テキスト ボックス 17"/>
              <p:cNvSpPr txBox="1"/>
              <p:nvPr/>
            </p:nvSpPr>
            <p:spPr>
              <a:xfrm>
                <a:off x="7905834" y="4405988"/>
                <a:ext cx="556716" cy="368736"/>
              </a:xfrm>
              <a:prstGeom prst="rect">
                <a:avLst/>
              </a:prstGeom>
              <a:noFill/>
            </p:spPr>
            <p:txBody>
              <a:bodyPr wrap="non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93" name="テキスト ボックス 4"/>
              <p:cNvSpPr txBox="1"/>
              <p:nvPr/>
            </p:nvSpPr>
            <p:spPr>
              <a:xfrm>
                <a:off x="6819062" y="4816520"/>
                <a:ext cx="1471863"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Part card:</a:t>
                </a:r>
                <a:endParaRPr kumimoji="1" lang="ja-JP" altLang="en-US" sz="1200" dirty="0">
                  <a:solidFill>
                    <a:srgbClr val="0000FF"/>
                  </a:solidFill>
                  <a:latin typeface="Arial" pitchFamily="34" charset="0"/>
                  <a:cs typeface="Arial" pitchFamily="34" charset="0"/>
                </a:endParaRPr>
              </a:p>
            </p:txBody>
          </p:sp>
          <p:sp>
            <p:nvSpPr>
              <p:cNvPr id="94" name="テキスト ボックス 4"/>
              <p:cNvSpPr txBox="1"/>
              <p:nvPr/>
            </p:nvSpPr>
            <p:spPr>
              <a:xfrm>
                <a:off x="6852731" y="5202056"/>
                <a:ext cx="928006"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QTY:</a:t>
                </a:r>
                <a:endParaRPr kumimoji="1" lang="ja-JP" altLang="en-US" sz="1200" dirty="0">
                  <a:solidFill>
                    <a:srgbClr val="0000FF"/>
                  </a:solidFill>
                  <a:latin typeface="Arial" pitchFamily="34" charset="0"/>
                  <a:cs typeface="Arial" pitchFamily="34" charset="0"/>
                </a:endParaRPr>
              </a:p>
            </p:txBody>
          </p:sp>
          <p:sp>
            <p:nvSpPr>
              <p:cNvPr id="95" name="テキスト ボックス 17"/>
              <p:cNvSpPr txBox="1"/>
              <p:nvPr/>
            </p:nvSpPr>
            <p:spPr>
              <a:xfrm>
                <a:off x="7923338" y="4823358"/>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r>
                  <a:rPr kumimoji="1" lang="en-US" altLang="ja-JP" sz="1200" dirty="0">
                    <a:solidFill>
                      <a:srgbClr val="0000FF"/>
                    </a:solidFill>
                    <a:latin typeface="Arial" panose="020B0604020202020204" pitchFamily="34" charset="0"/>
                    <a:cs typeface="Arial" panose="020B0604020202020204" pitchFamily="34" charset="0"/>
                  </a:rPr>
                  <a:t>A</a:t>
                </a:r>
                <a:endParaRPr kumimoji="1" lang="ja-JP" altLang="en-US" sz="1200" dirty="0">
                  <a:solidFill>
                    <a:srgbClr val="0000FF"/>
                  </a:solidFill>
                  <a:latin typeface="Arial" panose="020B0604020202020204" pitchFamily="34" charset="0"/>
                  <a:cs typeface="Arial" panose="020B0604020202020204" pitchFamily="34" charset="0"/>
                </a:endParaRPr>
              </a:p>
            </p:txBody>
          </p:sp>
          <p:sp>
            <p:nvSpPr>
              <p:cNvPr id="96" name="テキスト ボックス 17"/>
              <p:cNvSpPr txBox="1"/>
              <p:nvPr/>
            </p:nvSpPr>
            <p:spPr>
              <a:xfrm>
                <a:off x="7764928" y="5451805"/>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97" name="テキスト ボックス 17"/>
              <p:cNvSpPr txBox="1"/>
              <p:nvPr/>
            </p:nvSpPr>
            <p:spPr>
              <a:xfrm>
                <a:off x="7905834" y="5186668"/>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r>
                  <a:rPr kumimoji="1" lang="en-US" altLang="ja-JP" sz="1200" dirty="0">
                    <a:solidFill>
                      <a:srgbClr val="0000FF"/>
                    </a:solidFill>
                    <a:latin typeface="Arial" panose="020B0604020202020204" pitchFamily="34" charset="0"/>
                    <a:cs typeface="Arial" panose="020B0604020202020204" pitchFamily="34" charset="0"/>
                  </a:rPr>
                  <a:t>30</a:t>
                </a:r>
                <a:endParaRPr kumimoji="1" lang="ja-JP" altLang="en-US" sz="1200" dirty="0">
                  <a:solidFill>
                    <a:srgbClr val="0000FF"/>
                  </a:solidFill>
                  <a:latin typeface="Arial" panose="020B0604020202020204" pitchFamily="34" charset="0"/>
                  <a:cs typeface="Arial" panose="020B0604020202020204" pitchFamily="34" charset="0"/>
                </a:endParaRPr>
              </a:p>
            </p:txBody>
          </p:sp>
          <p:sp>
            <p:nvSpPr>
              <p:cNvPr id="98"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rgbClr val="FFFF00"/>
                    </a:solidFill>
                    <a:latin typeface="Arial" pitchFamily="34" charset="0"/>
                    <a:cs typeface="Arial" pitchFamily="34" charset="0"/>
                  </a:rPr>
                  <a:t>Please check</a:t>
                </a:r>
              </a:p>
            </p:txBody>
          </p:sp>
        </p:grpSp>
        <p:grpSp>
          <p:nvGrpSpPr>
            <p:cNvPr id="101" name="Group 100"/>
            <p:cNvGrpSpPr/>
            <p:nvPr/>
          </p:nvGrpSpPr>
          <p:grpSpPr>
            <a:xfrm>
              <a:off x="6674557" y="2184898"/>
              <a:ext cx="861036" cy="537495"/>
              <a:chOff x="6670827" y="3377239"/>
              <a:chExt cx="2473173" cy="2579687"/>
            </a:xfrm>
          </p:grpSpPr>
          <p:sp>
            <p:nvSpPr>
              <p:cNvPr id="102" name="角丸四角形 3"/>
              <p:cNvSpPr/>
              <p:nvPr/>
            </p:nvSpPr>
            <p:spPr bwMode="auto">
              <a:xfrm>
                <a:off x="6670827" y="3377239"/>
                <a:ext cx="2473173" cy="2526912"/>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03"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US" sz="200" dirty="0">
                    <a:solidFill>
                      <a:srgbClr val="FFFF00"/>
                    </a:solidFill>
                    <a:latin typeface="Arial" pitchFamily="34" charset="0"/>
                    <a:cs typeface="Arial" pitchFamily="34" charset="0"/>
                  </a:rPr>
                  <a:t>ECN change</a:t>
                </a:r>
              </a:p>
              <a:p>
                <a:pPr algn="ctr"/>
                <a:r>
                  <a:rPr lang="en-US" sz="200" dirty="0">
                    <a:solidFill>
                      <a:srgbClr val="FFFF00"/>
                    </a:solidFill>
                    <a:latin typeface="Arial" pitchFamily="34" charset="0"/>
                    <a:cs typeface="Arial" pitchFamily="34" charset="0"/>
                  </a:rPr>
                  <a:t>Part A -&gt; B</a:t>
                </a:r>
                <a:endParaRPr lang="en-SG" sz="200" dirty="0">
                  <a:solidFill>
                    <a:srgbClr val="FFFF00"/>
                  </a:solidFill>
                  <a:latin typeface="Arial" pitchFamily="34" charset="0"/>
                  <a:cs typeface="Arial" pitchFamily="34" charset="0"/>
                </a:endParaRPr>
              </a:p>
            </p:txBody>
          </p:sp>
          <p:sp>
            <p:nvSpPr>
              <p:cNvPr id="104"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05"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06"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07"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08"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09"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10"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11"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SG" sz="200" dirty="0">
                    <a:solidFill>
                      <a:srgbClr val="FFFF00"/>
                    </a:solidFill>
                    <a:latin typeface="Arial" pitchFamily="34" charset="0"/>
                    <a:cs typeface="Arial" pitchFamily="34" charset="0"/>
                  </a:rPr>
                  <a:t>Please check carefully</a:t>
                </a:r>
              </a:p>
            </p:txBody>
          </p:sp>
        </p:grpSp>
        <p:grpSp>
          <p:nvGrpSpPr>
            <p:cNvPr id="113" name="Group 112"/>
            <p:cNvGrpSpPr/>
            <p:nvPr/>
          </p:nvGrpSpPr>
          <p:grpSpPr>
            <a:xfrm>
              <a:off x="6153912" y="2124456"/>
              <a:ext cx="253005" cy="344390"/>
              <a:chOff x="6670827" y="3316396"/>
              <a:chExt cx="2473173" cy="2779604"/>
            </a:xfrm>
          </p:grpSpPr>
          <p:sp>
            <p:nvSpPr>
              <p:cNvPr id="114" name="角丸四角形 3"/>
              <p:cNvSpPr/>
              <p:nvPr/>
            </p:nvSpPr>
            <p:spPr bwMode="auto">
              <a:xfrm>
                <a:off x="6670827" y="3316396"/>
                <a:ext cx="2473173" cy="2779604"/>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15"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SG" sz="200" dirty="0">
                  <a:solidFill>
                    <a:srgbClr val="FFFF00"/>
                  </a:solidFill>
                  <a:latin typeface="Arial" pitchFamily="34" charset="0"/>
                  <a:cs typeface="Arial" pitchFamily="34" charset="0"/>
                </a:endParaRPr>
              </a:p>
            </p:txBody>
          </p:sp>
          <p:sp>
            <p:nvSpPr>
              <p:cNvPr id="116"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17"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18"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19"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20"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21"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22"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23"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SG" sz="200" dirty="0">
                  <a:solidFill>
                    <a:srgbClr val="FFFF00"/>
                  </a:solidFill>
                  <a:latin typeface="Arial" pitchFamily="34" charset="0"/>
                  <a:cs typeface="Arial" pitchFamily="34" charset="0"/>
                </a:endParaRPr>
              </a:p>
            </p:txBody>
          </p:sp>
        </p:grpSp>
        <p:grpSp>
          <p:nvGrpSpPr>
            <p:cNvPr id="124" name="Group 123"/>
            <p:cNvGrpSpPr/>
            <p:nvPr/>
          </p:nvGrpSpPr>
          <p:grpSpPr>
            <a:xfrm>
              <a:off x="4734238" y="2077258"/>
              <a:ext cx="1014296" cy="501852"/>
              <a:chOff x="6707681" y="3553590"/>
              <a:chExt cx="2328428" cy="2403336"/>
            </a:xfrm>
          </p:grpSpPr>
          <p:sp>
            <p:nvSpPr>
              <p:cNvPr id="125" name="角丸四角形 3"/>
              <p:cNvSpPr/>
              <p:nvPr/>
            </p:nvSpPr>
            <p:spPr bwMode="auto">
              <a:xfrm>
                <a:off x="6707681" y="3553590"/>
                <a:ext cx="2248339" cy="2297195"/>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26"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US" sz="200" dirty="0">
                    <a:solidFill>
                      <a:srgbClr val="FFFF00"/>
                    </a:solidFill>
                    <a:latin typeface="Arial" pitchFamily="34" charset="0"/>
                    <a:cs typeface="Arial" pitchFamily="34" charset="0"/>
                  </a:rPr>
                  <a:t>ECN change</a:t>
                </a:r>
              </a:p>
              <a:p>
                <a:pPr algn="ctr"/>
                <a:r>
                  <a:rPr lang="en-US" sz="200" dirty="0">
                    <a:solidFill>
                      <a:srgbClr val="FFFF00"/>
                    </a:solidFill>
                    <a:latin typeface="Arial" pitchFamily="34" charset="0"/>
                    <a:cs typeface="Arial" pitchFamily="34" charset="0"/>
                  </a:rPr>
                  <a:t>Part A -&gt; B</a:t>
                </a:r>
                <a:endParaRPr lang="en-SG" sz="200" dirty="0">
                  <a:solidFill>
                    <a:srgbClr val="FFFF00"/>
                  </a:solidFill>
                  <a:latin typeface="Arial" pitchFamily="34" charset="0"/>
                  <a:cs typeface="Arial" pitchFamily="34" charset="0"/>
                </a:endParaRPr>
              </a:p>
            </p:txBody>
          </p:sp>
          <p:sp>
            <p:nvSpPr>
              <p:cNvPr id="127"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28"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29"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30"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31"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32"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33"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35"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SG" sz="200" dirty="0">
                    <a:solidFill>
                      <a:srgbClr val="FFFF00"/>
                    </a:solidFill>
                    <a:latin typeface="Arial" pitchFamily="34" charset="0"/>
                    <a:cs typeface="Arial" pitchFamily="34" charset="0"/>
                  </a:rPr>
                  <a:t>Please check carefully</a:t>
                </a:r>
              </a:p>
            </p:txBody>
          </p:sp>
        </p:grpSp>
        <p:sp>
          <p:nvSpPr>
            <p:cNvPr id="205" name="TextBox 204"/>
            <p:cNvSpPr txBox="1"/>
            <p:nvPr/>
          </p:nvSpPr>
          <p:spPr>
            <a:xfrm>
              <a:off x="4491659" y="1629105"/>
              <a:ext cx="1661459" cy="322965"/>
            </a:xfrm>
            <a:prstGeom prst="rect">
              <a:avLst/>
            </a:prstGeom>
            <a:noFill/>
          </p:spPr>
          <p:txBody>
            <a:bodyPr wrap="square" rtlCol="0">
              <a:spAutoFit/>
            </a:bodyPr>
            <a:lstStyle/>
            <a:p>
              <a:r>
                <a:rPr lang="en-US" sz="1400" dirty="0">
                  <a:solidFill>
                    <a:srgbClr val="0000FF"/>
                  </a:solidFill>
                </a:rPr>
                <a:t>Line Indication</a:t>
              </a:r>
            </a:p>
          </p:txBody>
        </p:sp>
        <p:sp>
          <p:nvSpPr>
            <p:cNvPr id="206" name="TextBox 205"/>
            <p:cNvSpPr txBox="1"/>
            <p:nvPr/>
          </p:nvSpPr>
          <p:spPr>
            <a:xfrm>
              <a:off x="6086698" y="1658422"/>
              <a:ext cx="529368" cy="322965"/>
            </a:xfrm>
            <a:prstGeom prst="rect">
              <a:avLst/>
            </a:prstGeom>
            <a:noFill/>
          </p:spPr>
          <p:txBody>
            <a:bodyPr wrap="square" rtlCol="0">
              <a:spAutoFit/>
            </a:bodyPr>
            <a:lstStyle/>
            <a:p>
              <a:r>
                <a:rPr lang="en-US" sz="1400" dirty="0">
                  <a:solidFill>
                    <a:srgbClr val="0000FF"/>
                  </a:solidFill>
                </a:rPr>
                <a:t>HT</a:t>
              </a:r>
            </a:p>
          </p:txBody>
        </p:sp>
        <p:sp>
          <p:nvSpPr>
            <p:cNvPr id="207" name="TextBox 206"/>
            <p:cNvSpPr txBox="1"/>
            <p:nvPr/>
          </p:nvSpPr>
          <p:spPr>
            <a:xfrm>
              <a:off x="6733210" y="1659296"/>
              <a:ext cx="885211" cy="322965"/>
            </a:xfrm>
            <a:prstGeom prst="rect">
              <a:avLst/>
            </a:prstGeom>
            <a:noFill/>
          </p:spPr>
          <p:txBody>
            <a:bodyPr wrap="square" rtlCol="0">
              <a:spAutoFit/>
            </a:bodyPr>
            <a:lstStyle/>
            <a:p>
              <a:r>
                <a:rPr lang="en-US" sz="1400" dirty="0">
                  <a:solidFill>
                    <a:srgbClr val="0000FF"/>
                  </a:solidFill>
                </a:rPr>
                <a:t>Tablet</a:t>
              </a:r>
            </a:p>
          </p:txBody>
        </p:sp>
        <p:sp>
          <p:nvSpPr>
            <p:cNvPr id="208" name="Rectangle 207"/>
            <p:cNvSpPr/>
            <p:nvPr/>
          </p:nvSpPr>
          <p:spPr>
            <a:xfrm>
              <a:off x="383000" y="1626312"/>
              <a:ext cx="3477044" cy="2029054"/>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
          <p:nvSpPr>
            <p:cNvPr id="209" name="32-Point Star 208"/>
            <p:cNvSpPr/>
            <p:nvPr/>
          </p:nvSpPr>
          <p:spPr>
            <a:xfrm>
              <a:off x="4316550" y="2849897"/>
              <a:ext cx="3521145" cy="644393"/>
            </a:xfrm>
            <a:prstGeom prst="star32">
              <a:avLst/>
            </a:prstGeom>
            <a:solidFill>
              <a:srgbClr val="00FF00">
                <a:alpha val="3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u="sng" dirty="0">
                  <a:solidFill>
                    <a:srgbClr val="0000FF"/>
                  </a:solidFill>
                  <a:latin typeface="Arial" pitchFamily="34" charset="0"/>
                  <a:cs typeface="Arial" pitchFamily="34" charset="0"/>
                </a:rPr>
                <a:t>Visualization</a:t>
              </a:r>
              <a:endParaRPr lang="vi-VN" sz="1400" b="1" u="sng" dirty="0">
                <a:solidFill>
                  <a:srgbClr val="0000FF"/>
                </a:solidFill>
                <a:latin typeface="Arial" pitchFamily="34" charset="0"/>
                <a:cs typeface="Arial" pitchFamily="34" charset="0"/>
              </a:endParaRPr>
            </a:p>
          </p:txBody>
        </p:sp>
        <p:sp>
          <p:nvSpPr>
            <p:cNvPr id="210" name="Rectangle 209"/>
            <p:cNvSpPr/>
            <p:nvPr/>
          </p:nvSpPr>
          <p:spPr>
            <a:xfrm>
              <a:off x="4439345" y="1626312"/>
              <a:ext cx="5258656" cy="2029054"/>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
          <p:nvSpPr>
            <p:cNvPr id="154" name="Down Arrow 153"/>
            <p:cNvSpPr/>
            <p:nvPr/>
          </p:nvSpPr>
          <p:spPr bwMode="auto">
            <a:xfrm rot="16200000">
              <a:off x="2026925" y="1963710"/>
              <a:ext cx="236784" cy="476493"/>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2" name="Down Arrow 161"/>
            <p:cNvSpPr/>
            <p:nvPr/>
          </p:nvSpPr>
          <p:spPr bwMode="auto">
            <a:xfrm rot="16200000">
              <a:off x="2007609" y="2871921"/>
              <a:ext cx="236784" cy="476493"/>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5" name="Down Arrow 164"/>
            <p:cNvSpPr/>
            <p:nvPr/>
          </p:nvSpPr>
          <p:spPr bwMode="auto">
            <a:xfrm>
              <a:off x="2855965" y="2495018"/>
              <a:ext cx="276445" cy="371030"/>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6" name="TextBox 165"/>
            <p:cNvSpPr txBox="1"/>
            <p:nvPr/>
          </p:nvSpPr>
          <p:spPr>
            <a:xfrm>
              <a:off x="506603" y="1607434"/>
              <a:ext cx="3151685" cy="322965"/>
            </a:xfrm>
            <a:prstGeom prst="rect">
              <a:avLst/>
            </a:prstGeom>
            <a:noFill/>
          </p:spPr>
          <p:txBody>
            <a:bodyPr wrap="square" rtlCol="0">
              <a:spAutoFit/>
            </a:bodyPr>
            <a:lstStyle/>
            <a:p>
              <a:r>
                <a:rPr lang="en-US" sz="1400" dirty="0">
                  <a:solidFill>
                    <a:srgbClr val="0000FF"/>
                  </a:solidFill>
                </a:rPr>
                <a:t>HULFT to transfer data real-time</a:t>
              </a:r>
            </a:p>
          </p:txBody>
        </p:sp>
      </p:grpSp>
      <p:sp>
        <p:nvSpPr>
          <p:cNvPr id="211" name="object 30"/>
          <p:cNvSpPr>
            <a:spLocks/>
          </p:cNvSpPr>
          <p:nvPr/>
        </p:nvSpPr>
        <p:spPr bwMode="auto">
          <a:xfrm>
            <a:off x="10430070" y="53948"/>
            <a:ext cx="533400" cy="296863"/>
          </a:xfrm>
          <a:custGeom>
            <a:avLst/>
            <a:gdLst>
              <a:gd name="T0" fmla="*/ 0 w 533400"/>
              <a:gd name="T1" fmla="*/ 0 h 297180"/>
              <a:gd name="T2" fmla="*/ 533400 w 533400"/>
              <a:gd name="T3" fmla="*/ 297180 h 297180"/>
            </a:gdLst>
            <a:ahLst/>
            <a:cxnLst/>
            <a:rect l="T0" t="T1" r="T2" b="T3"/>
            <a:pathLst>
              <a:path w="533400" h="297180">
                <a:moveTo>
                  <a:pt x="0" y="296862"/>
                </a:moveTo>
                <a:lnTo>
                  <a:pt x="533400" y="296862"/>
                </a:lnTo>
                <a:lnTo>
                  <a:pt x="533400" y="0"/>
                </a:lnTo>
                <a:lnTo>
                  <a:pt x="0" y="0"/>
                </a:lnTo>
                <a:lnTo>
                  <a:pt x="0" y="296862"/>
                </a:lnTo>
                <a:close/>
              </a:path>
            </a:pathLst>
          </a:cu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vi-VN" sz="1600" kern="0" dirty="0">
                <a:solidFill>
                  <a:srgbClr val="FFFFFF"/>
                </a:solidFill>
              </a:rPr>
              <a:t>8/10</a:t>
            </a:r>
          </a:p>
        </p:txBody>
      </p:sp>
      <p:sp>
        <p:nvSpPr>
          <p:cNvPr id="145" name="Rectangle 144"/>
          <p:cNvSpPr/>
          <p:nvPr/>
        </p:nvSpPr>
        <p:spPr>
          <a:xfrm>
            <a:off x="9042577" y="1253237"/>
            <a:ext cx="1920893" cy="318685"/>
          </a:xfrm>
          <a:prstGeom prst="rect">
            <a:avLst/>
          </a:prstGeom>
          <a:solidFill>
            <a:srgbClr val="0000FF"/>
          </a:solidFill>
          <a:ln w="25400" cap="flat" cmpd="sng" algn="ctr">
            <a:solidFill>
              <a:srgbClr val="333399">
                <a:lumMod val="75000"/>
              </a:srgbClr>
            </a:solidFill>
            <a:prstDash val="solid"/>
          </a:ln>
          <a:effectLst/>
        </p:spPr>
        <p:txBody>
          <a:bodyPr anchor="t"/>
          <a:lstStyle/>
          <a:p>
            <a:pPr algn="ctr" fontAlgn="base">
              <a:spcBef>
                <a:spcPct val="0"/>
              </a:spcBef>
              <a:spcAft>
                <a:spcPct val="0"/>
              </a:spcAft>
            </a:pPr>
            <a:r>
              <a:rPr kumimoji="1" lang="en-US" altLang="ja-JP" sz="1600" b="1" dirty="0">
                <a:solidFill>
                  <a:schemeClr val="bg1"/>
                </a:solidFill>
                <a:latin typeface="Arial" pitchFamily="34" charset="0"/>
                <a:ea typeface="Meiryo UI" panose="020B0604030504040204" pitchFamily="50" charset="-128"/>
                <a:cs typeface="Arial" pitchFamily="34" charset="0"/>
              </a:rPr>
              <a:t>TARGET &amp; PLAN</a:t>
            </a:r>
          </a:p>
          <a:p>
            <a:pPr algn="ctr" fontAlgn="base">
              <a:spcBef>
                <a:spcPct val="0"/>
              </a:spcBef>
              <a:spcAft>
                <a:spcPct val="0"/>
              </a:spcAft>
            </a:pPr>
            <a:endParaRPr kumimoji="1" lang="en-US" altLang="ja-JP" sz="1600" b="1" dirty="0">
              <a:solidFill>
                <a:schemeClr val="bg1"/>
              </a:solidFill>
              <a:latin typeface="Arial" pitchFamily="34" charset="0"/>
              <a:ea typeface="Meiryo UI" panose="020B0604030504040204" pitchFamily="50" charset="-128"/>
              <a:cs typeface="Arial" pitchFamily="34" charset="0"/>
            </a:endParaRPr>
          </a:p>
          <a:p>
            <a:pPr algn="ctr" fontAlgn="base">
              <a:spcBef>
                <a:spcPct val="0"/>
              </a:spcBef>
              <a:spcAft>
                <a:spcPct val="0"/>
              </a:spcAft>
            </a:pPr>
            <a:endParaRPr kumimoji="1" lang="en-US" altLang="ja-JP" sz="1600" b="1" dirty="0">
              <a:solidFill>
                <a:schemeClr val="bg1"/>
              </a:solidFill>
              <a:latin typeface="Arial" pitchFamily="34" charset="0"/>
              <a:ea typeface="Meiryo UI" panose="020B0604030504040204" pitchFamily="50" charset="-128"/>
              <a:cs typeface="Arial" pitchFamily="34" charset="0"/>
            </a:endParaRPr>
          </a:p>
        </p:txBody>
      </p:sp>
      <p:sp>
        <p:nvSpPr>
          <p:cNvPr id="146" name="Rectangle 145"/>
          <p:cNvSpPr/>
          <p:nvPr/>
        </p:nvSpPr>
        <p:spPr>
          <a:xfrm>
            <a:off x="1198827" y="1253237"/>
            <a:ext cx="7761242" cy="318685"/>
          </a:xfrm>
          <a:prstGeom prst="rect">
            <a:avLst/>
          </a:prstGeom>
          <a:solidFill>
            <a:srgbClr val="0000FF"/>
          </a:solidFill>
          <a:ln w="25400" cap="flat" cmpd="sng" algn="ctr">
            <a:solidFill>
              <a:srgbClr val="333399">
                <a:lumMod val="75000"/>
              </a:srgbClr>
            </a:solidFill>
            <a:prstDash val="solid"/>
          </a:ln>
          <a:effectLst/>
        </p:spPr>
        <p:txBody>
          <a:bodyPr anchor="t"/>
          <a:lstStyle/>
          <a:p>
            <a:pPr algn="ctr" fontAlgn="base">
              <a:spcBef>
                <a:spcPct val="0"/>
              </a:spcBef>
              <a:spcAft>
                <a:spcPct val="0"/>
              </a:spcAft>
              <a:defRPr/>
            </a:pPr>
            <a:r>
              <a:rPr kumimoji="1" lang="en-US" altLang="ja-JP" sz="1600" b="1" dirty="0">
                <a:solidFill>
                  <a:schemeClr val="bg1"/>
                </a:solidFill>
                <a:latin typeface="Arial" pitchFamily="34" charset="0"/>
                <a:ea typeface="Meiryo UI" panose="020B0604030504040204" pitchFamily="50" charset="-128"/>
                <a:cs typeface="Arial" pitchFamily="34" charset="0"/>
              </a:rPr>
              <a:t>HOW TO DO</a:t>
            </a:r>
          </a:p>
        </p:txBody>
      </p:sp>
      <p:sp>
        <p:nvSpPr>
          <p:cNvPr id="151" name="Rectangle 150"/>
          <p:cNvSpPr/>
          <p:nvPr/>
        </p:nvSpPr>
        <p:spPr>
          <a:xfrm>
            <a:off x="1208317" y="4101664"/>
            <a:ext cx="7758765" cy="2658570"/>
          </a:xfrm>
          <a:prstGeom prst="rect">
            <a:avLst/>
          </a:prstGeom>
          <a:noFill/>
          <a:ln w="25400" cap="flat" cmpd="sng" algn="ctr">
            <a:solidFill>
              <a:srgbClr val="333399">
                <a:lumMod val="75000"/>
              </a:srgbClr>
            </a:solidFill>
            <a:prstDash val="solid"/>
          </a:ln>
          <a:effectLst/>
        </p:spPr>
        <p:txBody>
          <a:bodyPr anchor="t"/>
          <a:lstStyle/>
          <a:p>
            <a:pP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2. Link FOSS to all existed system - </a:t>
            </a:r>
            <a:r>
              <a:rPr lang="en-US" b="1" dirty="0">
                <a:solidFill>
                  <a:srgbClr val="0000FF"/>
                </a:solidFill>
                <a:latin typeface="Arial" pitchFamily="34" charset="0"/>
                <a:cs typeface="Arial" pitchFamily="34" charset="0"/>
              </a:rPr>
              <a:t>Everything connects </a:t>
            </a: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p:txBody>
      </p:sp>
      <p:sp>
        <p:nvSpPr>
          <p:cNvPr id="152" name="Rectangle 151"/>
          <p:cNvSpPr/>
          <p:nvPr/>
        </p:nvSpPr>
        <p:spPr>
          <a:xfrm>
            <a:off x="9042575" y="1637867"/>
            <a:ext cx="1920894" cy="2381827"/>
          </a:xfrm>
          <a:prstGeom prst="rect">
            <a:avLst/>
          </a:prstGeom>
          <a:no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FOSS &amp; ANS</a:t>
            </a: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(08/2017)</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FOSS &amp; ECN,</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Smart device</a:t>
            </a:r>
            <a:endParaRPr kumimoji="1" lang="en-US" altLang="ja-JP" b="1"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(12/2017)</a:t>
            </a:r>
          </a:p>
          <a:p>
            <a:pPr algn="ctr" fontAlgn="base">
              <a:spcBef>
                <a:spcPct val="0"/>
              </a:spcBef>
              <a:spcAft>
                <a:spcPct val="0"/>
              </a:spcAft>
              <a:defRPr/>
            </a:pPr>
            <a:endParaRPr kumimoji="1" lang="en-US" altLang="ja-JP" sz="2000"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p:txBody>
      </p:sp>
      <p:sp>
        <p:nvSpPr>
          <p:cNvPr id="153" name="Rectangle 152"/>
          <p:cNvSpPr/>
          <p:nvPr/>
        </p:nvSpPr>
        <p:spPr>
          <a:xfrm>
            <a:off x="9042577" y="4101665"/>
            <a:ext cx="1920894" cy="2685145"/>
          </a:xfrm>
          <a:prstGeom prst="rect">
            <a:avLst/>
          </a:prstGeom>
          <a:no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Production</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Visualization</a:t>
            </a:r>
          </a:p>
          <a:p>
            <a:pPr algn="ctr" fontAlgn="base">
              <a:spcBef>
                <a:spcPct val="0"/>
              </a:spcBef>
              <a:spcAft>
                <a:spcPct val="0"/>
              </a:spcAft>
              <a:defRPr/>
            </a:pPr>
            <a:endParaRPr kumimoji="1" lang="en-US" altLang="ja-JP" b="1"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(03/2018)</a:t>
            </a:r>
          </a:p>
        </p:txBody>
      </p:sp>
      <p:sp>
        <p:nvSpPr>
          <p:cNvPr id="138" name="Rectangle 137"/>
          <p:cNvSpPr>
            <a:spLocks noChangeArrowheads="1"/>
          </p:cNvSpPr>
          <p:nvPr/>
        </p:nvSpPr>
        <p:spPr bwMode="auto">
          <a:xfrm>
            <a:off x="1208317" y="442602"/>
            <a:ext cx="9755153" cy="747571"/>
          </a:xfrm>
          <a:prstGeom prst="rect">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342900" indent="-342900">
              <a:buFont typeface="Wingdings" pitchFamily="2" charset="2"/>
              <a:buChar char="v"/>
              <a:defRPr/>
            </a:pPr>
            <a:r>
              <a:rPr lang="en-US" altLang="ja-JP" sz="2000" b="1" dirty="0">
                <a:latin typeface="Arial" panose="020B0604020202020204" pitchFamily="34" charset="0"/>
                <a:cs typeface="Arial" panose="020B0604020202020204" pitchFamily="34" charset="0"/>
              </a:rPr>
              <a:t>ACTION 2: EXPAND FOSS</a:t>
            </a:r>
          </a:p>
          <a:p>
            <a:pPr>
              <a:defRPr/>
            </a:pPr>
            <a:r>
              <a:rPr kumimoji="1" lang="en-US" altLang="ja-JP" sz="2000" b="1" dirty="0">
                <a:solidFill>
                  <a:srgbClr val="0000FF"/>
                </a:solidFill>
                <a:latin typeface="Arial" pitchFamily="34" charset="0"/>
                <a:ea typeface="Meiryo UI" panose="020B0604030504040204" pitchFamily="50" charset="-128"/>
                <a:cs typeface="Arial" pitchFamily="34" charset="0"/>
              </a:rPr>
              <a:t>Activity 2: Link FOSS with relevant systems</a:t>
            </a:r>
            <a:r>
              <a:rPr lang="en-SG" altLang="vi-VN" sz="2000" b="1" dirty="0">
                <a:solidFill>
                  <a:srgbClr val="0000FF"/>
                </a:solidFill>
              </a:rPr>
              <a:t>                          </a:t>
            </a:r>
            <a:r>
              <a:rPr lang="en-SG" altLang="vi-VN" sz="2000" b="1" dirty="0">
                <a:solidFill>
                  <a:srgbClr val="0000FF"/>
                </a:solidFill>
                <a:latin typeface="Arial" pitchFamily="34" charset="0"/>
                <a:cs typeface="Arial" pitchFamily="34" charset="0"/>
              </a:rPr>
              <a:t>Ensure Quality</a:t>
            </a:r>
            <a:r>
              <a:rPr lang="en-SG" altLang="vi-VN" sz="2000" dirty="0">
                <a:solidFill>
                  <a:srgbClr val="0000FF"/>
                </a:solidFill>
                <a:latin typeface="Arial" pitchFamily="34" charset="0"/>
                <a:cs typeface="Arial" pitchFamily="34" charset="0"/>
              </a:rPr>
              <a:t>(03/2018)</a:t>
            </a:r>
            <a:r>
              <a:rPr kumimoji="1" lang="en-US" altLang="ja-JP" sz="2000" dirty="0">
                <a:solidFill>
                  <a:srgbClr val="0000FF"/>
                </a:solidFill>
                <a:latin typeface="Arial" pitchFamily="34" charset="0"/>
                <a:ea typeface="Meiryo UI" panose="020B0604030504040204" pitchFamily="50" charset="-128"/>
                <a:cs typeface="Arial" pitchFamily="34" charset="0"/>
              </a:rPr>
              <a:t> 	       	</a:t>
            </a:r>
            <a:endParaRPr lang="en-SG" altLang="vi-VN" sz="2000" b="1" dirty="0"/>
          </a:p>
        </p:txBody>
      </p:sp>
      <p:sp>
        <p:nvSpPr>
          <p:cNvPr id="139" name="Rectangle 138"/>
          <p:cNvSpPr/>
          <p:nvPr/>
        </p:nvSpPr>
        <p:spPr>
          <a:xfrm>
            <a:off x="9647656" y="378370"/>
            <a:ext cx="1446012" cy="523220"/>
          </a:xfrm>
          <a:prstGeom prst="rect">
            <a:avLst/>
          </a:prstGeom>
        </p:spPr>
        <p:txBody>
          <a:bodyPr wrap="square">
            <a:spAutoFit/>
          </a:bodyPr>
          <a:lstStyle/>
          <a:p>
            <a:r>
              <a:rPr lang="en-US" altLang="en-US" dirty="0">
                <a:solidFill>
                  <a:srgbClr val="0000FF"/>
                </a:solidFill>
                <a:latin typeface="Arial" pitchFamily="34" charset="0"/>
                <a:cs typeface="Arial" pitchFamily="34" charset="0"/>
                <a:sym typeface="Wingdings 3"/>
              </a:rPr>
              <a:t></a:t>
            </a:r>
            <a:r>
              <a:rPr lang="en-US" altLang="en-US" sz="2800" b="1" dirty="0">
                <a:solidFill>
                  <a:srgbClr val="0000FF"/>
                </a:solidFill>
                <a:latin typeface="Arial" pitchFamily="34" charset="0"/>
                <a:cs typeface="Arial" pitchFamily="34" charset="0"/>
                <a:sym typeface="Wingdings 3"/>
              </a:rPr>
              <a:t>59</a:t>
            </a:r>
            <a:r>
              <a:rPr lang="en-US" altLang="en-US" sz="2400" b="1" dirty="0">
                <a:solidFill>
                  <a:srgbClr val="0000FF"/>
                </a:solidFill>
                <a:latin typeface="Arial" pitchFamily="34" charset="0"/>
                <a:cs typeface="Arial" pitchFamily="34" charset="0"/>
                <a:sym typeface="Wingdings 3"/>
              </a:rPr>
              <a:t>K</a:t>
            </a:r>
            <a:r>
              <a:rPr lang="en-US" altLang="en-US" sz="1600" b="1" dirty="0">
                <a:solidFill>
                  <a:srgbClr val="0000FF"/>
                </a:solidFill>
                <a:latin typeface="Arial" pitchFamily="34" charset="0"/>
                <a:cs typeface="Arial" pitchFamily="34" charset="0"/>
                <a:sym typeface="Wingdings 3"/>
              </a:rPr>
              <a:t>$/Y</a:t>
            </a:r>
            <a:endParaRPr lang="en-US" sz="1600" dirty="0"/>
          </a:p>
        </p:txBody>
      </p:sp>
      <p:sp>
        <p:nvSpPr>
          <p:cNvPr id="143" name="Rectangle 142"/>
          <p:cNvSpPr/>
          <p:nvPr/>
        </p:nvSpPr>
        <p:spPr>
          <a:xfrm>
            <a:off x="8946534" y="5381298"/>
            <a:ext cx="2147135" cy="400110"/>
          </a:xfrm>
          <a:prstGeom prst="rect">
            <a:avLst/>
          </a:prstGeom>
        </p:spPr>
        <p:txBody>
          <a:bodyPr wrap="square">
            <a:spAutoFit/>
          </a:bodyPr>
          <a:lstStyle/>
          <a:p>
            <a:r>
              <a:rPr lang="en-US" altLang="en-US" sz="2000" b="1" dirty="0">
                <a:solidFill>
                  <a:srgbClr val="0000FF"/>
                </a:solidFill>
                <a:latin typeface="Arial" pitchFamily="34" charset="0"/>
                <a:cs typeface="Arial" pitchFamily="34" charset="0"/>
                <a:sym typeface="Wingdings 3"/>
              </a:rPr>
              <a:t>Management</a:t>
            </a:r>
            <a:endParaRPr lang="en-US" b="1" dirty="0"/>
          </a:p>
        </p:txBody>
      </p:sp>
      <p:sp>
        <p:nvSpPr>
          <p:cNvPr id="144" name="Rectangle 143"/>
          <p:cNvSpPr/>
          <p:nvPr/>
        </p:nvSpPr>
        <p:spPr>
          <a:xfrm>
            <a:off x="9233312" y="3245009"/>
            <a:ext cx="1446012" cy="523220"/>
          </a:xfrm>
          <a:prstGeom prst="rect">
            <a:avLst/>
          </a:prstGeom>
        </p:spPr>
        <p:txBody>
          <a:bodyPr wrap="square">
            <a:spAutoFit/>
          </a:bodyPr>
          <a:lstStyle/>
          <a:p>
            <a:r>
              <a:rPr lang="en-US" altLang="en-US" dirty="0">
                <a:solidFill>
                  <a:srgbClr val="0000FF"/>
                </a:solidFill>
                <a:latin typeface="Arial" pitchFamily="34" charset="0"/>
                <a:cs typeface="Arial" pitchFamily="34" charset="0"/>
                <a:sym typeface="Wingdings 3"/>
              </a:rPr>
              <a:t></a:t>
            </a:r>
            <a:r>
              <a:rPr lang="en-US" altLang="en-US" sz="2800" b="1" dirty="0">
                <a:solidFill>
                  <a:srgbClr val="0000FF"/>
                </a:solidFill>
                <a:latin typeface="Arial" pitchFamily="34" charset="0"/>
                <a:cs typeface="Arial" pitchFamily="34" charset="0"/>
                <a:sym typeface="Wingdings 3"/>
              </a:rPr>
              <a:t>40</a:t>
            </a:r>
            <a:r>
              <a:rPr lang="en-US" altLang="en-US" sz="2400" b="1" dirty="0">
                <a:solidFill>
                  <a:srgbClr val="0000FF"/>
                </a:solidFill>
                <a:latin typeface="Arial" pitchFamily="34" charset="0"/>
                <a:cs typeface="Arial" pitchFamily="34" charset="0"/>
                <a:sym typeface="Wingdings 3"/>
              </a:rPr>
              <a:t>K</a:t>
            </a:r>
            <a:r>
              <a:rPr lang="en-US" altLang="en-US" sz="1600" b="1" dirty="0">
                <a:solidFill>
                  <a:srgbClr val="0000FF"/>
                </a:solidFill>
                <a:latin typeface="Arial" pitchFamily="34" charset="0"/>
                <a:cs typeface="Arial" pitchFamily="34" charset="0"/>
                <a:sym typeface="Wingdings 3"/>
              </a:rPr>
              <a:t>$/Y</a:t>
            </a:r>
            <a:endParaRPr lang="en-US" sz="1600" dirty="0"/>
          </a:p>
        </p:txBody>
      </p:sp>
      <p:sp>
        <p:nvSpPr>
          <p:cNvPr id="157" name="正方形/長方形 5"/>
          <p:cNvSpPr/>
          <p:nvPr/>
        </p:nvSpPr>
        <p:spPr>
          <a:xfrm>
            <a:off x="1592872" y="3399569"/>
            <a:ext cx="768574" cy="379693"/>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Weight</a:t>
            </a:r>
          </a:p>
        </p:txBody>
      </p:sp>
      <p:sp>
        <p:nvSpPr>
          <p:cNvPr id="161" name="正方形/長方形 5"/>
          <p:cNvSpPr/>
          <p:nvPr/>
        </p:nvSpPr>
        <p:spPr>
          <a:xfrm>
            <a:off x="1592872" y="2992364"/>
            <a:ext cx="768574" cy="345175"/>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ECN</a:t>
            </a:r>
          </a:p>
        </p:txBody>
      </p:sp>
      <p:sp>
        <p:nvSpPr>
          <p:cNvPr id="163" name="Rectangle 162"/>
          <p:cNvSpPr/>
          <p:nvPr/>
        </p:nvSpPr>
        <p:spPr>
          <a:xfrm>
            <a:off x="1490959" y="2896128"/>
            <a:ext cx="992387" cy="971097"/>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Tree>
    <p:extLst>
      <p:ext uri="{BB962C8B-B14F-4D97-AF65-F5344CB8AC3E}">
        <p14:creationId xmlns:p14="http://schemas.microsoft.com/office/powerpoint/2010/main" val="3189466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3312</Words>
  <Application>Microsoft Office PowerPoint</Application>
  <PresentationFormat>Widescreen</PresentationFormat>
  <Paragraphs>631</Paragraphs>
  <Slides>10</Slides>
  <Notes>8</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10</vt:i4>
      </vt:variant>
    </vt:vector>
  </HeadingPairs>
  <TitlesOfParts>
    <vt:vector size="31" baseType="lpstr">
      <vt:lpstr>HGPSoeiKakugothicUB</vt:lpstr>
      <vt:lpstr>HGPSoeiKakugothicUB</vt:lpstr>
      <vt:lpstr>Meiryo UI</vt:lpstr>
      <vt:lpstr>MS Gothic</vt:lpstr>
      <vt:lpstr>MS PGothic</vt:lpstr>
      <vt:lpstr>游ゴシック</vt:lpstr>
      <vt:lpstr>游ゴシック Light</vt:lpstr>
      <vt:lpstr>-apple-system</vt:lpstr>
      <vt:lpstr>Arial</vt:lpstr>
      <vt:lpstr>Calibri</vt:lpstr>
      <vt:lpstr>Calibri Light</vt:lpstr>
      <vt:lpstr>Carlito</vt:lpstr>
      <vt:lpstr>Noto Sans</vt:lpstr>
      <vt:lpstr>Open Sans</vt:lpstr>
      <vt:lpstr>Quattrocento Sans</vt:lpstr>
      <vt:lpstr>Roboto</vt:lpstr>
      <vt:lpstr>Tahoma</vt:lpstr>
      <vt:lpstr>Times New Roman</vt:lpstr>
      <vt:lpstr>Wingdings</vt:lpstr>
      <vt:lpstr>Wingdings 3</vt:lpstr>
      <vt:lpstr>Office Theme</vt:lpstr>
      <vt:lpstr>2. Direction of Smart Factory</vt:lpstr>
      <vt:lpstr>3-2. Smart warehouse management system</vt:lpstr>
      <vt:lpstr>4. FY2024 Activity</vt:lpstr>
      <vt:lpstr>1. FY2023 Review</vt:lpstr>
      <vt:lpstr>1. FY2023 Review</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 Nguyen Nhu</dc:creator>
  <cp:lastModifiedBy>Minh Nguyen Nhu</cp:lastModifiedBy>
  <cp:revision>4</cp:revision>
  <dcterms:created xsi:type="dcterms:W3CDTF">2024-11-25T06:51:55Z</dcterms:created>
  <dcterms:modified xsi:type="dcterms:W3CDTF">2024-11-25T07:24:09Z</dcterms:modified>
</cp:coreProperties>
</file>